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4"/>
  </p:sldMasterIdLst>
  <p:notesMasterIdLst>
    <p:notesMasterId r:id="rId17"/>
  </p:notesMasterIdLst>
  <p:sldIdLst>
    <p:sldId id="322" r:id="rId5"/>
    <p:sldId id="292" r:id="rId6"/>
    <p:sldId id="310" r:id="rId7"/>
    <p:sldId id="311" r:id="rId8"/>
    <p:sldId id="312" r:id="rId9"/>
    <p:sldId id="313" r:id="rId10"/>
    <p:sldId id="314" r:id="rId11"/>
    <p:sldId id="315" r:id="rId12"/>
    <p:sldId id="316" r:id="rId13"/>
    <p:sldId id="317" r:id="rId14"/>
    <p:sldId id="318" r:id="rId15"/>
    <p:sldId id="325" r:id="rId16"/>
  </p:sldIdLst>
  <p:sldSz cx="6858000" cy="51435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VIDIA" initials="N" lastIdx="1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49" autoAdjust="0"/>
    <p:restoredTop sz="94660"/>
  </p:normalViewPr>
  <p:slideViewPr>
    <p:cSldViewPr>
      <p:cViewPr varScale="1">
        <p:scale>
          <a:sx n="126" d="100"/>
          <a:sy n="126" d="100"/>
        </p:scale>
        <p:origin x="1368" y="120"/>
      </p:cViewPr>
      <p:guideLst>
        <p:guide orient="horz" pos="16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08-17T14:09:09.035" idx="7">
    <p:pos x="7" y="10"/>
    <p:text>Somewhere in this the `collapse` clause should be discussed, as it’s often the most useful clause we have for tuning performance. 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08-17T14:08:12.864" idx="6">
    <p:pos x="10" y="10"/>
    <p:text>Worry that this set of slides makes it look like the programmer should be specifying things like num_gangs and num_workers right from the start, when in reality they should be letting the compiler choose those initially and only adjust them if the compiler gets it wrong. In fact, num_gangs is almost never used, but rather the vector_length and sometimes num_workers gets adjusted and the remaining parallelism gets passed to the gangs to ensure the compiler generates as many threadblocks as possible for the GPU. 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08-17T14:16:05.721" idx="9">
    <p:pos x="10" y="10"/>
    <p:text>There is no mention of “vector” in this deck. In practice, “worker” is very rarely used and “vector” is used extensively. </p:tex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08-17T14:07:08.319" idx="4">
    <p:pos x="4979" y="734"/>
    <p:text>In this case, num_gangs(…) should be gang(…), although I think we make the code shown here legal in OpenACC 2.5, which will be out by the end of the year. </p:text>
  </p:cm>
  <p:cm authorId="0" dt="2015-08-17T14:07:15.731" idx="5">
    <p:pos x="4979" y="1471"/>
    <p:text>In this case, num_gangs(…) should be gang(…), although I think we make the code shown here legal in OpenACC 2.5, which will be out by the end of the year. </p:text>
  </p:cm>
</p:cmLst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E812E3-CD6B-4133-86C9-069243F2B4AD}" type="datetimeFigureOut">
              <a:rPr lang="en-US" smtClean="0"/>
              <a:t>4/2/2016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2C6969-631E-44AD-A2DE-BE8C2C93A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527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1"/>
            <a:ext cx="6858000" cy="5143499"/>
            <a:chOff x="0" y="-1"/>
            <a:chExt cx="10972800" cy="6172199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528" b="9530"/>
            <a:stretch/>
          </p:blipFill>
          <p:spPr>
            <a:xfrm>
              <a:off x="0" y="-1"/>
              <a:ext cx="10972800" cy="6172199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 userDrawn="1"/>
          </p:nvSpPr>
          <p:spPr>
            <a:xfrm>
              <a:off x="0" y="-1"/>
              <a:ext cx="10972800" cy="6172199"/>
            </a:xfrm>
            <a:prstGeom prst="rect">
              <a:avLst/>
            </a:prstGeom>
            <a:solidFill>
              <a:schemeClr val="tx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85728" fontAlgn="base">
                <a:spcBef>
                  <a:spcPct val="0"/>
                </a:spcBef>
                <a:spcAft>
                  <a:spcPct val="0"/>
                </a:spcAft>
              </a:pPr>
              <a:endParaRPr lang="en-US" sz="1125">
                <a:solidFill>
                  <a:srgbClr val="FFFFFF"/>
                </a:solidFill>
              </a:endParaRPr>
            </a:p>
          </p:txBody>
        </p:sp>
      </p:grpSp>
      <p:sp>
        <p:nvSpPr>
          <p:cNvPr id="11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137650" y="3998625"/>
            <a:ext cx="5430791" cy="276935"/>
          </a:xfrm>
        </p:spPr>
        <p:txBody>
          <a:bodyPr wrap="square" anchor="t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333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5" name="Title 304"/>
          <p:cNvSpPr>
            <a:spLocks noGrp="1"/>
          </p:cNvSpPr>
          <p:nvPr>
            <p:ph type="title"/>
          </p:nvPr>
        </p:nvSpPr>
        <p:spPr>
          <a:xfrm>
            <a:off x="1121520" y="3560045"/>
            <a:ext cx="5439300" cy="438582"/>
          </a:xfrm>
        </p:spPr>
        <p:txBody>
          <a:bodyPr anchor="b"/>
          <a:lstStyle>
            <a:lvl1pPr marL="0" indent="0" algn="l">
              <a:lnSpc>
                <a:spcPct val="90000"/>
              </a:lnSpc>
              <a:spcBef>
                <a:spcPts val="0"/>
              </a:spcBef>
              <a:defRPr sz="25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-1" y="624038"/>
            <a:ext cx="6858001" cy="1488781"/>
            <a:chOff x="0" y="748845"/>
            <a:chExt cx="6356036" cy="1379811"/>
          </a:xfrm>
        </p:grpSpPr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3"/>
            <a:srcRect l="12327"/>
            <a:stretch/>
          </p:blipFill>
          <p:spPr>
            <a:xfrm>
              <a:off x="0" y="748845"/>
              <a:ext cx="3105001" cy="760384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380" y="937806"/>
              <a:ext cx="2073674" cy="38246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5477"/>
            <a:stretch/>
          </p:blipFill>
          <p:spPr>
            <a:xfrm>
              <a:off x="1039432" y="1561775"/>
              <a:ext cx="5316604" cy="566881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 userDrawn="1"/>
          </p:nvGrpSpPr>
          <p:grpSpPr>
            <a:xfrm>
              <a:off x="1643784" y="1708498"/>
              <a:ext cx="1170069" cy="272357"/>
              <a:chOff x="4100403" y="1765746"/>
              <a:chExt cx="3118543" cy="725905"/>
            </a:xfrm>
          </p:grpSpPr>
          <p:pic>
            <p:nvPicPr>
              <p:cNvPr id="21" name="Picture 20"/>
              <p:cNvPicPr>
                <a:picLocks noChangeAspect="1"/>
              </p:cNvPicPr>
              <p:nvPr userDrawn="1"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00403" y="1765746"/>
                <a:ext cx="561259" cy="725905"/>
              </a:xfrm>
              <a:prstGeom prst="rect">
                <a:avLst/>
              </a:prstGeom>
            </p:spPr>
          </p:pic>
          <p:pic>
            <p:nvPicPr>
              <p:cNvPr id="22" name="Picture 21"/>
              <p:cNvPicPr>
                <a:picLocks noChangeAspect="1"/>
              </p:cNvPicPr>
              <p:nvPr userDrawn="1"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38124" y="1905033"/>
                <a:ext cx="2380822" cy="58135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58036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09626"/>
            <a:ext cx="6217920" cy="402391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6793" marR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00" dirty="0" smtClean="0"/>
            </a:lvl1pPr>
            <a:lvl2pPr marL="525177" marR="0" indent="-190492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2pPr>
            <a:lvl3pPr marL="670692" marR="0" indent="-169327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3pPr>
          </a:lstStyle>
          <a:p>
            <a:pPr marL="236793" marR="0" lvl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236793" marR="0" lvl="1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236793" marR="0" lvl="2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706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o branding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12272"/>
            <a:ext cx="6217920" cy="4021275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6793" marR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00" dirty="0" smtClean="0"/>
            </a:lvl1pPr>
            <a:lvl2pPr marL="525177" marR="0" indent="-190492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333" dirty="0" smtClean="0"/>
            </a:lvl2pPr>
            <a:lvl3pPr marL="670692" marR="0" indent="-169327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dirty="0" smtClean="0"/>
            </a:lvl3pPr>
          </a:lstStyle>
          <a:p>
            <a:pPr marL="236793" marR="0" lvl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  <a:p>
            <a:pPr marL="236793" marR="0" lvl="1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Second level</a:t>
            </a:r>
          </a:p>
          <a:p>
            <a:pPr marL="236793" marR="0" lvl="2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1667" b="0" i="0" u="none" strike="noStrike" kern="0" cap="none" spc="0" normalizeH="0" baseline="0" noProof="0" smtClean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Third level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4931172"/>
            <a:ext cx="6858000" cy="21545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728" fontAlgn="base">
              <a:spcBef>
                <a:spcPct val="0"/>
              </a:spcBef>
              <a:spcAft>
                <a:spcPct val="0"/>
              </a:spcAft>
            </a:pPr>
            <a:endParaRPr lang="en-US" sz="1125">
              <a:solidFill>
                <a:srgbClr val="FFFF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9449" y="5042944"/>
            <a:ext cx="200643" cy="6418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285728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417" smtClean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285728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417" cap="none" dirty="0" smtClean="0">
                <a:solidFill>
                  <a:srgbClr val="6F6F6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7620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809625"/>
            <a:ext cx="6217920" cy="399416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z="1500" dirty="0" smtClean="0"/>
            </a:lvl1pPr>
            <a:lvl2pPr>
              <a:defRPr lang="en-US" sz="1167" dirty="0" smtClean="0"/>
            </a:lvl2pPr>
            <a:lvl3pPr>
              <a:defRPr lang="en-US" sz="1167" dirty="0" smtClean="0"/>
            </a:lvl3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38187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234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Centered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468" y="289561"/>
            <a:ext cx="6235065" cy="43858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>
              <a:defRPr lang="en-US" dirty="0">
                <a:solidFill>
                  <a:srgbClr val="76B900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648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0"/>
            <a:ext cx="6286500" cy="384571"/>
          </a:xfrm>
        </p:spPr>
        <p:txBody>
          <a:bodyPr>
            <a:noAutofit/>
          </a:bodyPr>
          <a:lstStyle>
            <a:lvl1pPr algn="r">
              <a:defRPr sz="2100" b="1">
                <a:solidFill>
                  <a:schemeClr val="accent2">
                    <a:lumMod val="75000"/>
                  </a:schemeClr>
                </a:solidFill>
                <a:latin typeface="Arial Black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3962400"/>
          </a:xfrm>
        </p:spPr>
        <p:txBody>
          <a:bodyPr>
            <a:normAutofit/>
          </a:bodyPr>
          <a:lstStyle>
            <a:lvl1pPr>
              <a:defRPr sz="1350">
                <a:latin typeface="Arial" pitchFamily="34" charset="0"/>
                <a:cs typeface="Arial" pitchFamily="34" charset="0"/>
              </a:defRPr>
            </a:lvl1pPr>
            <a:lvl2pPr marL="557213" indent="-214313">
              <a:buFont typeface="Arial" pitchFamily="34" charset="0"/>
              <a:buChar char="•"/>
              <a:defRPr sz="1350">
                <a:latin typeface="Arial" pitchFamily="34" charset="0"/>
                <a:cs typeface="Arial" pitchFamily="34" charset="0"/>
              </a:defRPr>
            </a:lvl2pPr>
            <a:lvl3pPr>
              <a:defRPr sz="1350">
                <a:latin typeface="Arial" pitchFamily="34" charset="0"/>
                <a:cs typeface="Arial" pitchFamily="34" charset="0"/>
              </a:defRPr>
            </a:lvl3pPr>
            <a:lvl4pPr marL="1200150" indent="-171450">
              <a:buFont typeface="Arial" pitchFamily="34" charset="0"/>
              <a:buChar char="•"/>
              <a:defRPr sz="1350">
                <a:latin typeface="Arial" pitchFamily="34" charset="0"/>
                <a:cs typeface="Arial" pitchFamily="34" charset="0"/>
              </a:defRPr>
            </a:lvl4pPr>
            <a:lvl5pPr marL="1543050" indent="-171450">
              <a:buFont typeface="Arial" pitchFamily="34" charset="0"/>
              <a:buChar char="•"/>
              <a:defRPr sz="135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491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05980"/>
            <a:ext cx="6286500" cy="384571"/>
          </a:xfrm>
        </p:spPr>
        <p:txBody>
          <a:bodyPr>
            <a:noAutofit/>
          </a:bodyPr>
          <a:lstStyle>
            <a:lvl1pPr algn="r">
              <a:defRPr sz="2100">
                <a:solidFill>
                  <a:schemeClr val="accent2">
                    <a:lumMod val="75000"/>
                  </a:schemeClr>
                </a:solidFill>
                <a:latin typeface="Arial Black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0300" y="742950"/>
            <a:ext cx="4229100" cy="1143000"/>
          </a:xfrm>
        </p:spPr>
        <p:txBody>
          <a:bodyPr>
            <a:normAutofit/>
          </a:bodyPr>
          <a:lstStyle>
            <a:lvl1pPr>
              <a:defRPr sz="1350"/>
            </a:lvl1pPr>
            <a:lvl2pPr marL="557213" indent="-214313">
              <a:buFont typeface="Arial" pitchFamily="34" charset="0"/>
              <a:buChar char="•"/>
              <a:defRPr sz="1350">
                <a:latin typeface="AkzidenzGrotesk" pitchFamily="50" charset="0"/>
              </a:defRPr>
            </a:lvl2pPr>
            <a:lvl3pPr>
              <a:defRPr sz="1350">
                <a:latin typeface="AkzidenzGrotesk" pitchFamily="50" charset="0"/>
              </a:defRPr>
            </a:lvl3pPr>
            <a:lvl4pPr marL="1028700" indent="0">
              <a:buFont typeface="Arial" pitchFamily="34" charset="0"/>
              <a:buNone/>
              <a:defRPr sz="1350">
                <a:latin typeface="AkzidenzGrotesk" pitchFamily="50" charset="0"/>
              </a:defRPr>
            </a:lvl4pPr>
            <a:lvl5pPr marL="1543050" indent="-171450">
              <a:buFont typeface="Arial" pitchFamily="34" charset="0"/>
              <a:buChar char="•"/>
              <a:defRPr sz="1350">
                <a:latin typeface="AkzidenzGrotesk" pitchFamily="50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400300" y="2038350"/>
            <a:ext cx="4229100" cy="2590800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Sentinel Medium" pitchFamily="50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03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" y="0"/>
            <a:ext cx="685190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146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5.png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89250" y="291626"/>
            <a:ext cx="6185087" cy="4385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12341" y="1110344"/>
            <a:ext cx="6169964" cy="36252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1" y="4989837"/>
            <a:ext cx="6859964" cy="158643"/>
            <a:chOff x="0" y="5987804"/>
            <a:chExt cx="8231957" cy="190372"/>
          </a:xfrm>
        </p:grpSpPr>
        <p:sp>
          <p:nvSpPr>
            <p:cNvPr id="36" name="Parallelogram 35"/>
            <p:cNvSpPr/>
            <p:nvPr userDrawn="1"/>
          </p:nvSpPr>
          <p:spPr>
            <a:xfrm>
              <a:off x="7178479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FA63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7619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sp>
          <p:nvSpPr>
            <p:cNvPr id="37" name="Parallelogram 36"/>
            <p:cNvSpPr/>
            <p:nvPr userDrawn="1"/>
          </p:nvSpPr>
          <p:spPr>
            <a:xfrm>
              <a:off x="6394206" y="6000375"/>
              <a:ext cx="819901" cy="171825"/>
            </a:xfrm>
            <a:prstGeom prst="parallelogram">
              <a:avLst>
                <a:gd name="adj" fmla="val 36300"/>
              </a:avLst>
            </a:prstGeom>
            <a:solidFill>
              <a:srgbClr val="76B9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7619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endParaRPr>
            </a:p>
          </p:txBody>
        </p:sp>
        <p:pic>
          <p:nvPicPr>
            <p:cNvPr id="38" name="Picture 37"/>
            <p:cNvPicPr>
              <a:picLocks noChangeAspect="1"/>
            </p:cNvPicPr>
            <p:nvPr userDrawn="1"/>
          </p:nvPicPr>
          <p:blipFill rotWithShape="1">
            <a:blip r:embed="rId11"/>
            <a:srcRect t="-6317" r="97921" b="17099"/>
            <a:stretch/>
          </p:blipFill>
          <p:spPr>
            <a:xfrm>
              <a:off x="7947899" y="5987804"/>
              <a:ext cx="284058" cy="190372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 userDrawn="1"/>
          </p:nvPicPr>
          <p:blipFill rotWithShape="1">
            <a:blip r:embed="rId12"/>
            <a:srcRect l="52877" t="1978" r="-1" b="17095"/>
            <a:stretch/>
          </p:blipFill>
          <p:spPr>
            <a:xfrm>
              <a:off x="0" y="6002009"/>
              <a:ext cx="6433059" cy="172676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398934" y="5034091"/>
            <a:ext cx="200643" cy="769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l" defTabSz="285728" fontAlgn="base">
              <a:spcBef>
                <a:spcPct val="0"/>
              </a:spcBef>
              <a:spcAft>
                <a:spcPct val="0"/>
              </a:spcAft>
            </a:pPr>
            <a:fld id="{9EF62655-870B-4C06-BC3D-C67D37BAE36D}" type="slidenum">
              <a:rPr lang="en-US" sz="417" smtClean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pPr algn="l" defTabSz="285728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sz="500" cap="none" dirty="0" smtClean="0">
                <a:solidFill>
                  <a:srgbClr val="FFFFFF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</a:p>
        </p:txBody>
      </p:sp>
      <p:cxnSp>
        <p:nvCxnSpPr>
          <p:cNvPr id="44" name="Straight Connector 43"/>
          <p:cNvCxnSpPr/>
          <p:nvPr/>
        </p:nvCxnSpPr>
        <p:spPr>
          <a:xfrm>
            <a:off x="-6713" y="4993160"/>
            <a:ext cx="687324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227" y="5032625"/>
            <a:ext cx="412598" cy="76098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6149909" y="5028452"/>
            <a:ext cx="362782" cy="84445"/>
            <a:chOff x="4100403" y="1765746"/>
            <a:chExt cx="3118543" cy="725905"/>
          </a:xfrm>
        </p:grpSpPr>
        <p:pic>
          <p:nvPicPr>
            <p:cNvPr id="48" name="Picture 47"/>
            <p:cNvPicPr>
              <a:picLocks noChangeAspect="1"/>
            </p:cNvPicPr>
            <p:nvPr userDrawn="1"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0403" y="1765746"/>
              <a:ext cx="561259" cy="725905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 userDrawn="1"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8124" y="1905033"/>
              <a:ext cx="2380822" cy="5813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20580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6" r:id="rId7"/>
    <p:sldLayoutId id="2147483651" r:id="rId8"/>
    <p:sldLayoutId id="2147483652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500" b="0" cap="none" baseline="0">
          <a:solidFill>
            <a:srgbClr val="333333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5pPr>
      <a:lvl6pPr marL="285728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6pPr>
      <a:lvl7pPr marL="571455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7pPr>
      <a:lvl8pPr marL="857182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8pPr>
      <a:lvl9pPr marL="1142908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73B900"/>
          </a:solidFill>
          <a:latin typeface="Arial" charset="0"/>
        </a:defRPr>
      </a:lvl9pPr>
    </p:titleStyle>
    <p:bodyStyle>
      <a:lvl1pPr marL="236793" indent="-236793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rgbClr val="6F6F6F"/>
        </a:buClr>
        <a:buSzPct val="100000"/>
        <a:buFont typeface="Arial" panose="020B0604020202020204" pitchFamily="34" charset="0"/>
        <a:buChar char="–"/>
        <a:defRPr sz="1500" b="0" baseline="0">
          <a:solidFill>
            <a:srgbClr val="6F6F6F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25177" indent="-190492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chemeClr val="bg2"/>
        </a:buClr>
        <a:buSzPct val="100000"/>
        <a:buFont typeface="Arial" panose="020B0604020202020204" pitchFamily="34" charset="0"/>
        <a:buChar char="–"/>
        <a:defRPr sz="1167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2pPr>
      <a:lvl3pPr marL="670692" indent="-169327" algn="l" defTabSz="288704" rtl="0" eaLnBrk="1" fontAlgn="base" hangingPunct="1">
        <a:lnSpc>
          <a:spcPct val="90000"/>
        </a:lnSpc>
        <a:spcBef>
          <a:spcPts val="187"/>
        </a:spcBef>
        <a:spcAft>
          <a:spcPts val="187"/>
        </a:spcAft>
        <a:buClr>
          <a:schemeClr val="bg2"/>
        </a:buClr>
        <a:buSzPct val="100000"/>
        <a:buFont typeface="Arial" panose="020B0604020202020204" pitchFamily="34" charset="0"/>
        <a:buChar char="–"/>
        <a:defRPr sz="1167" b="0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3pPr>
      <a:lvl4pPr marL="1109177" indent="-142863" algn="l" rtl="0" eaLnBrk="1" fontAlgn="base" hangingPunct="1">
        <a:spcBef>
          <a:spcPct val="20000"/>
        </a:spcBef>
        <a:spcAft>
          <a:spcPct val="0"/>
        </a:spcAft>
        <a:buChar char="–"/>
        <a:defRPr sz="1250">
          <a:solidFill>
            <a:schemeClr val="bg1"/>
          </a:solidFill>
          <a:latin typeface="+mn-lt"/>
        </a:defRPr>
      </a:lvl4pPr>
      <a:lvl5pPr marL="1323472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5pPr>
      <a:lvl6pPr marL="1609200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6pPr>
      <a:lvl7pPr marL="1894927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7pPr>
      <a:lvl8pPr marL="2180654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8pPr>
      <a:lvl9pPr marL="2466381" indent="-142863" algn="l" rtl="0" eaLnBrk="1" fontAlgn="base" hangingPunct="1">
        <a:spcBef>
          <a:spcPct val="20000"/>
        </a:spcBef>
        <a:spcAft>
          <a:spcPct val="0"/>
        </a:spcAft>
        <a:buChar char="»"/>
        <a:defRPr sz="125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28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455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182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2908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636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363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090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5817" algn="l" defTabSz="571455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comments" Target="../comments/comment4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4.png"/><Relationship Id="rId5" Type="http://schemas.openxmlformats.org/officeDocument/2006/relationships/image" Target="../media/image15.png"/><Relationship Id="rId4" Type="http://schemas.openxmlformats.org/officeDocument/2006/relationships/hyperlink" Target="http://creativecommons.org/licenses/by-nc/4.0/legalcod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comments" Target="../comments/comment1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comments" Target="../comments/comment2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comments" Target="../comments/comment3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1137650" y="3998625"/>
            <a:ext cx="5430791" cy="276935"/>
          </a:xfrm>
        </p:spPr>
        <p:txBody>
          <a:bodyPr/>
          <a:lstStyle/>
          <a:p>
            <a:r>
              <a:rPr lang="en-US" dirty="0" err="1" smtClean="0"/>
              <a:t>OpenACC</a:t>
            </a:r>
            <a:r>
              <a:rPr lang="en-US" dirty="0" smtClean="0"/>
              <a:t> Subtleties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1121520" y="3684695"/>
            <a:ext cx="5439300" cy="313932"/>
          </a:xfrm>
        </p:spPr>
        <p:txBody>
          <a:bodyPr/>
          <a:lstStyle/>
          <a:p>
            <a:r>
              <a:rPr lang="en-US" sz="1600" smtClean="0"/>
              <a:t>Lecture </a:t>
            </a:r>
            <a:r>
              <a:rPr lang="en-US" sz="1600" dirty="0" smtClean="0"/>
              <a:t>21.2 -  Related </a:t>
            </a:r>
            <a:r>
              <a:rPr lang="en-US" sz="1600" dirty="0"/>
              <a:t>Programming Models: </a:t>
            </a:r>
            <a:r>
              <a:rPr lang="en-US" sz="1600" dirty="0" err="1"/>
              <a:t>OpenACC</a:t>
            </a:r>
            <a:endParaRPr lang="en-US" sz="1600" dirty="0"/>
          </a:p>
        </p:txBody>
      </p:sp>
      <p:sp>
        <p:nvSpPr>
          <p:cNvPr id="5" name="Title 10"/>
          <p:cNvSpPr txBox="1">
            <a:spLocks/>
          </p:cNvSpPr>
          <p:nvPr/>
        </p:nvSpPr>
        <p:spPr bwMode="auto">
          <a:xfrm>
            <a:off x="4110958" y="763395"/>
            <a:ext cx="2426875" cy="3078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defRPr sz="30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5pPr>
            <a:lvl6pPr marL="342887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6pPr>
            <a:lvl7pPr marL="685773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7pPr>
            <a:lvl8pPr marL="1028659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8pPr>
            <a:lvl9pPr marL="1371545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9pPr>
          </a:lstStyle>
          <a:p>
            <a:pPr defTabSz="761970"/>
            <a:r>
              <a:rPr lang="en-US" sz="1667" kern="0"/>
              <a:t>GPU Teaching Kit</a:t>
            </a:r>
            <a:endParaRPr lang="en-US" sz="1667" kern="0" dirty="0"/>
          </a:p>
        </p:txBody>
      </p:sp>
      <p:sp>
        <p:nvSpPr>
          <p:cNvPr id="6" name="Subtitle 11"/>
          <p:cNvSpPr txBox="1">
            <a:spLocks/>
          </p:cNvSpPr>
          <p:nvPr/>
        </p:nvSpPr>
        <p:spPr bwMode="auto">
          <a:xfrm>
            <a:off x="4125095" y="1071235"/>
            <a:ext cx="2423078" cy="2039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346459" rtl="0" fontAlgn="base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F6F6F"/>
              </a:buClr>
              <a:buSzPct val="100000"/>
              <a:buFontTx/>
              <a:buNone/>
              <a:defRPr sz="1600" b="0" baseline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30238" indent="-2286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04863" indent="-203200" algn="l" defTabSz="346459" rtl="0" fontAlgn="base">
              <a:lnSpc>
                <a:spcPct val="90000"/>
              </a:lnSpc>
              <a:spcBef>
                <a:spcPts val="225"/>
              </a:spcBef>
              <a:spcAft>
                <a:spcPts val="225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–"/>
              <a:defRPr sz="1400" b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31066" indent="-171443" algn="l" rtl="0" fontAlgn="base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bg1"/>
                </a:solidFill>
                <a:latin typeface="+mn-lt"/>
              </a:defRPr>
            </a:lvl4pPr>
            <a:lvl5pPr marL="1588230" indent="-171443" algn="l" rtl="0" fontAlgn="base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5pPr>
            <a:lvl6pPr marL="1931117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6pPr>
            <a:lvl7pPr marL="2274003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7pPr>
            <a:lvl8pPr marL="2616890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8pPr>
            <a:lvl9pPr marL="2959775" indent="-17144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sz="917" kern="0" dirty="0" smtClean="0"/>
              <a:t>Accelerated Computing</a:t>
            </a:r>
            <a:endParaRPr lang="en-US" sz="917" kern="0" dirty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62800" y="43098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482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481">
        <p:fade/>
      </p:transition>
    </mc:Choice>
    <mc:Fallback xmlns="">
      <p:transition spd="med" advTm="1548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Kernel Regions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3505200" y="1047750"/>
            <a:ext cx="3032598" cy="378579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b="1" dirty="0">
                <a:solidFill>
                  <a:srgbClr val="FF6300"/>
                </a:solidFill>
              </a:rPr>
              <a:t>#pragma </a:t>
            </a:r>
            <a:r>
              <a:rPr lang="en-US" sz="1200" b="1" dirty="0" err="1">
                <a:solidFill>
                  <a:srgbClr val="FF6300"/>
                </a:solidFill>
              </a:rPr>
              <a:t>acc</a:t>
            </a:r>
            <a:r>
              <a:rPr lang="en-US" sz="1200" b="1" dirty="0">
                <a:solidFill>
                  <a:srgbClr val="FF6300"/>
                </a:solidFill>
              </a:rPr>
              <a:t> kernels</a:t>
            </a:r>
          </a:p>
          <a:p>
            <a:pPr marL="0" indent="0">
              <a:buNone/>
            </a:pPr>
            <a:r>
              <a:rPr lang="en-US" sz="1200" dirty="0"/>
              <a:t>{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FF6300"/>
                </a:solidFill>
              </a:rPr>
              <a:t>     </a:t>
            </a:r>
            <a:r>
              <a:rPr lang="en-US" sz="1200" b="1" dirty="0">
                <a:solidFill>
                  <a:srgbClr val="FF6300"/>
                </a:solidFill>
              </a:rPr>
              <a:t>#pragma </a:t>
            </a:r>
            <a:r>
              <a:rPr lang="en-US" sz="1200" b="1" dirty="0" err="1">
                <a:solidFill>
                  <a:srgbClr val="FF6300"/>
                </a:solidFill>
              </a:rPr>
              <a:t>acc</a:t>
            </a:r>
            <a:r>
              <a:rPr lang="en-US" sz="1200" b="1" dirty="0">
                <a:solidFill>
                  <a:srgbClr val="FF6300"/>
                </a:solidFill>
              </a:rPr>
              <a:t> loop </a:t>
            </a:r>
            <a:r>
              <a:rPr lang="en-US" sz="1200" b="1" dirty="0" smtClean="0">
                <a:solidFill>
                  <a:srgbClr val="FF6300"/>
                </a:solidFill>
              </a:rPr>
              <a:t>gang(1024</a:t>
            </a:r>
            <a:r>
              <a:rPr lang="en-US" sz="1200" b="1" dirty="0">
                <a:solidFill>
                  <a:srgbClr val="FF6300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1200" dirty="0"/>
              <a:t>     for (</a:t>
            </a:r>
            <a:r>
              <a:rPr lang="en-US" sz="1200" dirty="0" err="1"/>
              <a:t>int</a:t>
            </a:r>
            <a:r>
              <a:rPr lang="en-US" sz="1200" dirty="0"/>
              <a:t> </a:t>
            </a:r>
            <a:r>
              <a:rPr lang="en-US" sz="1200" dirty="0" err="1"/>
              <a:t>i</a:t>
            </a:r>
            <a:r>
              <a:rPr lang="en-US" sz="1200" dirty="0"/>
              <a:t>=0; </a:t>
            </a:r>
            <a:r>
              <a:rPr lang="en-US" sz="1200" dirty="0" err="1"/>
              <a:t>i</a:t>
            </a:r>
            <a:r>
              <a:rPr lang="en-US" sz="1200" dirty="0"/>
              <a:t>&lt;2048; </a:t>
            </a:r>
            <a:r>
              <a:rPr lang="en-US" sz="1200" dirty="0" err="1"/>
              <a:t>i</a:t>
            </a:r>
            <a:r>
              <a:rPr lang="en-US" sz="1200" dirty="0"/>
              <a:t>++) {</a:t>
            </a:r>
          </a:p>
          <a:p>
            <a:pPr marL="0" indent="0">
              <a:buNone/>
            </a:pPr>
            <a:r>
              <a:rPr lang="en-US" sz="1200" dirty="0"/>
              <a:t>          a[</a:t>
            </a:r>
            <a:r>
              <a:rPr lang="en-US" sz="1200" dirty="0" err="1"/>
              <a:t>i</a:t>
            </a:r>
            <a:r>
              <a:rPr lang="en-US" sz="1200" dirty="0"/>
              <a:t>] = b[</a:t>
            </a:r>
            <a:r>
              <a:rPr lang="en-US" sz="1200" dirty="0" err="1"/>
              <a:t>i</a:t>
            </a:r>
            <a:r>
              <a:rPr lang="en-US" sz="1200" dirty="0"/>
              <a:t>];</a:t>
            </a:r>
          </a:p>
          <a:p>
            <a:pPr marL="0" indent="0">
              <a:buNone/>
            </a:pPr>
            <a:r>
              <a:rPr lang="en-US" sz="1200" dirty="0"/>
              <a:t>     }</a:t>
            </a:r>
          </a:p>
          <a:p>
            <a:pPr marL="0" indent="0">
              <a:buNone/>
            </a:pPr>
            <a:r>
              <a:rPr lang="en-US" sz="1200" b="1" dirty="0">
                <a:solidFill>
                  <a:srgbClr val="FF6300"/>
                </a:solidFill>
              </a:rPr>
              <a:t>     #pragma </a:t>
            </a:r>
            <a:r>
              <a:rPr lang="en-US" sz="1200" b="1" dirty="0" err="1">
                <a:solidFill>
                  <a:srgbClr val="FF6300"/>
                </a:solidFill>
              </a:rPr>
              <a:t>acc</a:t>
            </a:r>
            <a:r>
              <a:rPr lang="en-US" sz="1200" b="1" dirty="0">
                <a:solidFill>
                  <a:srgbClr val="FF6300"/>
                </a:solidFill>
              </a:rPr>
              <a:t> loop </a:t>
            </a:r>
            <a:r>
              <a:rPr lang="en-US" sz="1200" b="1" dirty="0" smtClean="0">
                <a:solidFill>
                  <a:srgbClr val="FF6300"/>
                </a:solidFill>
              </a:rPr>
              <a:t>gang(512</a:t>
            </a:r>
            <a:r>
              <a:rPr lang="en-US" sz="1200" b="1" dirty="0">
                <a:solidFill>
                  <a:srgbClr val="FF6300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1200" dirty="0"/>
              <a:t>     for (</a:t>
            </a:r>
            <a:r>
              <a:rPr lang="en-US" sz="1200" dirty="0" err="1"/>
              <a:t>int</a:t>
            </a:r>
            <a:r>
              <a:rPr lang="en-US" sz="1200" dirty="0"/>
              <a:t> j=0; j&lt;2048; j++) {</a:t>
            </a:r>
          </a:p>
          <a:p>
            <a:pPr marL="0" indent="0">
              <a:buNone/>
            </a:pPr>
            <a:r>
              <a:rPr lang="en-US" sz="1200" dirty="0"/>
              <a:t>          c[j] = a[j]*2;</a:t>
            </a:r>
          </a:p>
          <a:p>
            <a:pPr marL="0" indent="0">
              <a:buNone/>
            </a:pPr>
            <a:r>
              <a:rPr lang="en-US" sz="1200" dirty="0"/>
              <a:t>     }</a:t>
            </a:r>
          </a:p>
          <a:p>
            <a:pPr marL="0" indent="0">
              <a:buNone/>
            </a:pPr>
            <a:r>
              <a:rPr lang="en-US" sz="1200" dirty="0"/>
              <a:t>     for (</a:t>
            </a:r>
            <a:r>
              <a:rPr lang="en-US" sz="1200" dirty="0" err="1"/>
              <a:t>int</a:t>
            </a:r>
            <a:r>
              <a:rPr lang="en-US" sz="1200" dirty="0"/>
              <a:t> k=0; k&lt;2048; k++) {</a:t>
            </a:r>
          </a:p>
          <a:p>
            <a:pPr marL="0" indent="0">
              <a:buNone/>
            </a:pPr>
            <a:r>
              <a:rPr lang="en-US" sz="1200" dirty="0"/>
              <a:t>          d[k] = c[k];</a:t>
            </a:r>
          </a:p>
          <a:p>
            <a:pPr marL="0" indent="0">
              <a:buNone/>
            </a:pPr>
            <a:r>
              <a:rPr lang="en-US" sz="1200" dirty="0"/>
              <a:t>     }</a:t>
            </a:r>
          </a:p>
          <a:p>
            <a:pPr marL="0" indent="0">
              <a:buNone/>
            </a:pPr>
            <a:r>
              <a:rPr lang="en-US" sz="1200" dirty="0"/>
              <a:t>} </a:t>
            </a:r>
          </a:p>
        </p:txBody>
      </p:sp>
      <p:sp>
        <p:nvSpPr>
          <p:cNvPr id="5" name="Content Placeholder 5"/>
          <p:cNvSpPr txBox="1">
            <a:spLocks/>
          </p:cNvSpPr>
          <p:nvPr/>
        </p:nvSpPr>
        <p:spPr bwMode="auto">
          <a:xfrm>
            <a:off x="319878" y="1504950"/>
            <a:ext cx="3185322" cy="33285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236793" marR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00" b="0" baseline="0" dirty="0" smtClean="0">
                <a:solidFill>
                  <a:srgbClr val="6F6F6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25177" marR="0" indent="-190492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b="0" dirty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70692" marR="0" indent="-169327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b="0" dirty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109177" indent="-14286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250">
                <a:solidFill>
                  <a:schemeClr val="bg1"/>
                </a:solidFill>
                <a:latin typeface="+mn-lt"/>
              </a:defRPr>
            </a:lvl4pPr>
            <a:lvl5pPr marL="1323472" indent="-14286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250">
                <a:solidFill>
                  <a:schemeClr val="bg1"/>
                </a:solidFill>
                <a:latin typeface="+mn-lt"/>
              </a:defRPr>
            </a:lvl5pPr>
            <a:lvl6pPr marL="1609200" indent="-14286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250">
                <a:solidFill>
                  <a:schemeClr val="bg1"/>
                </a:solidFill>
                <a:latin typeface="+mn-lt"/>
              </a:defRPr>
            </a:lvl6pPr>
            <a:lvl7pPr marL="1894927" indent="-14286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250">
                <a:solidFill>
                  <a:schemeClr val="bg1"/>
                </a:solidFill>
                <a:latin typeface="+mn-lt"/>
              </a:defRPr>
            </a:lvl7pPr>
            <a:lvl8pPr marL="2180654" indent="-14286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250">
                <a:solidFill>
                  <a:schemeClr val="bg1"/>
                </a:solidFill>
                <a:latin typeface="+mn-lt"/>
              </a:defRPr>
            </a:lvl8pPr>
            <a:lvl9pPr marL="2466381" indent="-14286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25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sz="1350" dirty="0">
                <a:solidFill>
                  <a:schemeClr val="bg1"/>
                </a:solidFill>
              </a:rPr>
              <a:t>Kernel constructs are descriptive of programmer intentions </a:t>
            </a:r>
          </a:p>
          <a:p>
            <a:pPr lvl="1"/>
            <a:r>
              <a:rPr lang="en-US" sz="1050" dirty="0">
                <a:solidFill>
                  <a:schemeClr val="bg1"/>
                </a:solidFill>
              </a:rPr>
              <a:t>The compiler has a lot of flexibility in its use of the information</a:t>
            </a:r>
          </a:p>
          <a:p>
            <a:r>
              <a:rPr lang="en-US" sz="1350" dirty="0">
                <a:solidFill>
                  <a:schemeClr val="bg1"/>
                </a:solidFill>
              </a:rPr>
              <a:t>This is in contrast with Parallel, which is prescriptive of the action for the compile follow</a:t>
            </a:r>
          </a:p>
          <a:p>
            <a:pPr marL="0" indent="0">
              <a:buNone/>
            </a:pPr>
            <a:endParaRPr lang="en-US" sz="1200" kern="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519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5493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Kernel Regions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3505200" y="1047750"/>
            <a:ext cx="3032598" cy="378579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/>
              <a:t>#pragma </a:t>
            </a:r>
            <a:r>
              <a:rPr lang="en-US" sz="1200" dirty="0" err="1"/>
              <a:t>acc</a:t>
            </a:r>
            <a:r>
              <a:rPr lang="en-US" sz="1200" dirty="0"/>
              <a:t> kernels</a:t>
            </a:r>
          </a:p>
          <a:p>
            <a:pPr marL="0" indent="0">
              <a:buNone/>
            </a:pPr>
            <a:r>
              <a:rPr lang="en-US" sz="1200" dirty="0"/>
              <a:t>{</a:t>
            </a:r>
          </a:p>
          <a:p>
            <a:pPr marL="0" indent="0">
              <a:buNone/>
            </a:pPr>
            <a:r>
              <a:rPr lang="en-US" sz="1200" b="1" dirty="0">
                <a:solidFill>
                  <a:srgbClr val="FF6300"/>
                </a:solidFill>
              </a:rPr>
              <a:t>     #pragma </a:t>
            </a:r>
            <a:r>
              <a:rPr lang="en-US" sz="1200" b="1" dirty="0" err="1">
                <a:solidFill>
                  <a:srgbClr val="FF6300"/>
                </a:solidFill>
              </a:rPr>
              <a:t>acc</a:t>
            </a:r>
            <a:r>
              <a:rPr lang="en-US" sz="1200" b="1" dirty="0">
                <a:solidFill>
                  <a:srgbClr val="FF6300"/>
                </a:solidFill>
              </a:rPr>
              <a:t> loop </a:t>
            </a:r>
            <a:r>
              <a:rPr lang="en-US" sz="1200" b="1" dirty="0" smtClean="0">
                <a:solidFill>
                  <a:srgbClr val="FF6300"/>
                </a:solidFill>
              </a:rPr>
              <a:t>gang(1024</a:t>
            </a:r>
            <a:r>
              <a:rPr lang="en-US" sz="1200" b="1" dirty="0">
                <a:solidFill>
                  <a:srgbClr val="FF6300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1200" dirty="0"/>
              <a:t>     for (</a:t>
            </a:r>
            <a:r>
              <a:rPr lang="en-US" sz="1200" dirty="0" err="1"/>
              <a:t>int</a:t>
            </a:r>
            <a:r>
              <a:rPr lang="en-US" sz="1200" dirty="0"/>
              <a:t> </a:t>
            </a:r>
            <a:r>
              <a:rPr lang="en-US" sz="1200" dirty="0" err="1"/>
              <a:t>i</a:t>
            </a:r>
            <a:r>
              <a:rPr lang="en-US" sz="1200" dirty="0"/>
              <a:t>=0; </a:t>
            </a:r>
            <a:r>
              <a:rPr lang="en-US" sz="1200" dirty="0" err="1"/>
              <a:t>i</a:t>
            </a:r>
            <a:r>
              <a:rPr lang="en-US" sz="1200" dirty="0"/>
              <a:t>&lt;2048; </a:t>
            </a:r>
            <a:r>
              <a:rPr lang="en-US" sz="1200" dirty="0" err="1"/>
              <a:t>i</a:t>
            </a:r>
            <a:r>
              <a:rPr lang="en-US" sz="1200" dirty="0"/>
              <a:t>++) {</a:t>
            </a:r>
          </a:p>
          <a:p>
            <a:pPr marL="0" indent="0">
              <a:buNone/>
            </a:pPr>
            <a:r>
              <a:rPr lang="en-US" sz="1200" dirty="0"/>
              <a:t>          a[</a:t>
            </a:r>
            <a:r>
              <a:rPr lang="en-US" sz="1200" dirty="0" err="1"/>
              <a:t>i</a:t>
            </a:r>
            <a:r>
              <a:rPr lang="en-US" sz="1200" dirty="0"/>
              <a:t>] = b[</a:t>
            </a:r>
            <a:r>
              <a:rPr lang="en-US" sz="1200" dirty="0" err="1"/>
              <a:t>i</a:t>
            </a:r>
            <a:r>
              <a:rPr lang="en-US" sz="1200" dirty="0"/>
              <a:t>];</a:t>
            </a:r>
          </a:p>
          <a:p>
            <a:pPr marL="0" indent="0">
              <a:buNone/>
            </a:pPr>
            <a:r>
              <a:rPr lang="en-US" sz="1200" dirty="0"/>
              <a:t>     }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FF6300"/>
                </a:solidFill>
              </a:rPr>
              <a:t>     </a:t>
            </a:r>
            <a:r>
              <a:rPr lang="en-US" sz="1200" b="1" dirty="0">
                <a:solidFill>
                  <a:srgbClr val="FF6300"/>
                </a:solidFill>
              </a:rPr>
              <a:t>#pragma </a:t>
            </a:r>
            <a:r>
              <a:rPr lang="en-US" sz="1200" b="1" dirty="0" err="1">
                <a:solidFill>
                  <a:srgbClr val="FF6300"/>
                </a:solidFill>
              </a:rPr>
              <a:t>acc</a:t>
            </a:r>
            <a:r>
              <a:rPr lang="en-US" sz="1200" b="1" dirty="0">
                <a:solidFill>
                  <a:srgbClr val="FF6300"/>
                </a:solidFill>
              </a:rPr>
              <a:t> loop </a:t>
            </a:r>
            <a:r>
              <a:rPr lang="en-US" sz="1200" b="1" dirty="0" smtClean="0">
                <a:solidFill>
                  <a:srgbClr val="FF6300"/>
                </a:solidFill>
              </a:rPr>
              <a:t>gang(512</a:t>
            </a:r>
            <a:r>
              <a:rPr lang="en-US" sz="1200" b="1" dirty="0">
                <a:solidFill>
                  <a:srgbClr val="FF6300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1200" dirty="0"/>
              <a:t>     for (</a:t>
            </a:r>
            <a:r>
              <a:rPr lang="en-US" sz="1200" dirty="0" err="1"/>
              <a:t>int</a:t>
            </a:r>
            <a:r>
              <a:rPr lang="en-US" sz="1200" dirty="0"/>
              <a:t> j=0; j&lt;2048; j++) {</a:t>
            </a:r>
          </a:p>
          <a:p>
            <a:pPr marL="0" indent="0">
              <a:buNone/>
            </a:pPr>
            <a:r>
              <a:rPr lang="en-US" sz="1200" dirty="0"/>
              <a:t>          c[j] = a[j]*2;</a:t>
            </a:r>
          </a:p>
          <a:p>
            <a:pPr marL="0" indent="0">
              <a:buNone/>
            </a:pPr>
            <a:r>
              <a:rPr lang="en-US" sz="1200" dirty="0"/>
              <a:t>     }</a:t>
            </a:r>
          </a:p>
          <a:p>
            <a:pPr marL="0" indent="0">
              <a:buNone/>
            </a:pPr>
            <a:r>
              <a:rPr lang="en-US" sz="1200" dirty="0"/>
              <a:t>     for (</a:t>
            </a:r>
            <a:r>
              <a:rPr lang="en-US" sz="1200" dirty="0" err="1"/>
              <a:t>int</a:t>
            </a:r>
            <a:r>
              <a:rPr lang="en-US" sz="1200" dirty="0"/>
              <a:t> k=0; k&lt;2048; k++) {</a:t>
            </a:r>
          </a:p>
          <a:p>
            <a:pPr marL="0" indent="0">
              <a:buNone/>
            </a:pPr>
            <a:r>
              <a:rPr lang="en-US" sz="1200" dirty="0"/>
              <a:t>          d[k] = c[k];</a:t>
            </a:r>
          </a:p>
          <a:p>
            <a:pPr marL="0" indent="0">
              <a:buNone/>
            </a:pPr>
            <a:r>
              <a:rPr lang="en-US" sz="1200" dirty="0"/>
              <a:t>     }</a:t>
            </a:r>
          </a:p>
          <a:p>
            <a:pPr marL="0" indent="0">
              <a:buNone/>
            </a:pPr>
            <a:r>
              <a:rPr lang="en-US" sz="1200" dirty="0"/>
              <a:t>} </a:t>
            </a:r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-3505200" y="1428750"/>
            <a:ext cx="3356439" cy="257085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Content Placeholder 5"/>
          <p:cNvSpPr txBox="1">
            <a:spLocks/>
          </p:cNvSpPr>
          <p:nvPr/>
        </p:nvSpPr>
        <p:spPr bwMode="auto">
          <a:xfrm>
            <a:off x="319878" y="1504950"/>
            <a:ext cx="3185322" cy="33285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236793" marR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00" b="0" baseline="0" dirty="0" smtClean="0">
                <a:solidFill>
                  <a:srgbClr val="6F6F6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25177" marR="0" indent="-190492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b="0" dirty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70692" marR="0" indent="-169327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b="0" dirty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109177" indent="-14286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250">
                <a:solidFill>
                  <a:schemeClr val="bg1"/>
                </a:solidFill>
                <a:latin typeface="+mn-lt"/>
              </a:defRPr>
            </a:lvl4pPr>
            <a:lvl5pPr marL="1323472" indent="-14286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250">
                <a:solidFill>
                  <a:schemeClr val="bg1"/>
                </a:solidFill>
                <a:latin typeface="+mn-lt"/>
              </a:defRPr>
            </a:lvl5pPr>
            <a:lvl6pPr marL="1609200" indent="-14286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250">
                <a:solidFill>
                  <a:schemeClr val="bg1"/>
                </a:solidFill>
                <a:latin typeface="+mn-lt"/>
              </a:defRPr>
            </a:lvl6pPr>
            <a:lvl7pPr marL="1894927" indent="-14286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250">
                <a:solidFill>
                  <a:schemeClr val="bg1"/>
                </a:solidFill>
                <a:latin typeface="+mn-lt"/>
              </a:defRPr>
            </a:lvl7pPr>
            <a:lvl8pPr marL="2180654" indent="-14286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250">
                <a:solidFill>
                  <a:schemeClr val="bg1"/>
                </a:solidFill>
                <a:latin typeface="+mn-lt"/>
              </a:defRPr>
            </a:lvl8pPr>
            <a:lvl9pPr marL="2466381" indent="-14286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25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sz="1200" dirty="0">
                <a:solidFill>
                  <a:schemeClr val="bg1"/>
                </a:solidFill>
              </a:rPr>
              <a:t>Code in a kernel region can be broken into multiple CUDA/OpenCL kernels</a:t>
            </a:r>
          </a:p>
          <a:p>
            <a:r>
              <a:rPr lang="en-US" sz="1200" dirty="0">
                <a:solidFill>
                  <a:schemeClr val="bg1"/>
                </a:solidFill>
              </a:rPr>
              <a:t>The </a:t>
            </a:r>
            <a:r>
              <a:rPr lang="en-US" sz="1200" dirty="0" err="1">
                <a:solidFill>
                  <a:schemeClr val="bg1"/>
                </a:solidFill>
              </a:rPr>
              <a:t>i</a:t>
            </a:r>
            <a:r>
              <a:rPr lang="en-US" sz="1200" dirty="0">
                <a:solidFill>
                  <a:schemeClr val="bg1"/>
                </a:solidFill>
              </a:rPr>
              <a:t>, j, k loops can each become a kernel</a:t>
            </a:r>
          </a:p>
          <a:p>
            <a:pPr lvl="1"/>
            <a:r>
              <a:rPr lang="en-US" sz="900" dirty="0">
                <a:solidFill>
                  <a:schemeClr val="bg1"/>
                </a:solidFill>
              </a:rPr>
              <a:t>The k-loop may even remain as host code</a:t>
            </a:r>
          </a:p>
          <a:p>
            <a:r>
              <a:rPr lang="en-US" sz="1200" dirty="0">
                <a:solidFill>
                  <a:schemeClr val="bg1"/>
                </a:solidFill>
              </a:rPr>
              <a:t>Each kernel can have a different gang/worker configuration</a:t>
            </a:r>
          </a:p>
          <a:p>
            <a:pPr marL="0" indent="0">
              <a:buNone/>
            </a:pPr>
            <a:endParaRPr lang="en-US" sz="1200" kern="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56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5864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/>
          <p:cNvSpPr txBox="1">
            <a:spLocks/>
          </p:cNvSpPr>
          <p:nvPr/>
        </p:nvSpPr>
        <p:spPr bwMode="auto">
          <a:xfrm>
            <a:off x="4110958" y="763395"/>
            <a:ext cx="2426875" cy="3078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6200" tIns="38100" rIns="76200" bIns="38100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defRPr sz="3000" b="0" cap="none" baseline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5pPr>
            <a:lvl6pPr marL="342887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6pPr>
            <a:lvl7pPr marL="685773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7pPr>
            <a:lvl8pPr marL="1028659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8pPr>
            <a:lvl9pPr marL="1371545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3B900"/>
                </a:solidFill>
                <a:latin typeface="Arial" charset="0"/>
              </a:defRPr>
            </a:lvl9pPr>
          </a:lstStyle>
          <a:p>
            <a:pPr defTabSz="761970"/>
            <a:r>
              <a:rPr lang="en-US" sz="1667" kern="0" dirty="0"/>
              <a:t>GPU Teaching Kit</a:t>
            </a:r>
          </a:p>
        </p:txBody>
      </p:sp>
      <p:sp>
        <p:nvSpPr>
          <p:cNvPr id="6" name="Subtitle 11"/>
          <p:cNvSpPr>
            <a:spLocks noGrp="1"/>
          </p:cNvSpPr>
          <p:nvPr>
            <p:ph type="subTitle" idx="1"/>
          </p:nvPr>
        </p:nvSpPr>
        <p:spPr>
          <a:xfrm>
            <a:off x="281748" y="3550392"/>
            <a:ext cx="6286693" cy="461537"/>
          </a:xfrm>
        </p:spPr>
        <p:txBody>
          <a:bodyPr/>
          <a:lstStyle/>
          <a:p>
            <a:r>
              <a:rPr lang="en-US" dirty="0" smtClean="0"/>
              <a:t>The GPU Teaching Kit is licensed by NVIDIA and the University </a:t>
            </a:r>
            <a:r>
              <a:rPr lang="en-US" dirty="0"/>
              <a:t>of Illinois under </a:t>
            </a:r>
            <a:r>
              <a:rPr lang="en-US" dirty="0" smtClean="0"/>
              <a:t>the </a:t>
            </a:r>
            <a:r>
              <a:rPr lang="en-US" dirty="0" smtClean="0">
                <a:solidFill>
                  <a:srgbClr val="92D050"/>
                </a:solidFill>
                <a:hlinkClick r:id="rId4"/>
              </a:rPr>
              <a:t>Creative </a:t>
            </a:r>
            <a:r>
              <a:rPr lang="en-US" dirty="0">
                <a:solidFill>
                  <a:srgbClr val="92D050"/>
                </a:solidFill>
                <a:hlinkClick r:id="rId4"/>
              </a:rPr>
              <a:t>Commons Attribution-</a:t>
            </a:r>
            <a:r>
              <a:rPr lang="en-US" dirty="0" err="1">
                <a:solidFill>
                  <a:srgbClr val="92D050"/>
                </a:solidFill>
                <a:hlinkClick r:id="rId4"/>
              </a:rPr>
              <a:t>NonCommercial</a:t>
            </a:r>
            <a:r>
              <a:rPr lang="en-US" dirty="0">
                <a:solidFill>
                  <a:srgbClr val="92D050"/>
                </a:solidFill>
                <a:hlinkClick r:id="rId4"/>
              </a:rPr>
              <a:t> 4.0 International License.</a:t>
            </a:r>
            <a:endParaRPr lang="en-US" dirty="0">
              <a:solidFill>
                <a:srgbClr val="92D050"/>
              </a:solidFill>
            </a:endParaRPr>
          </a:p>
        </p:txBody>
      </p:sp>
      <p:pic>
        <p:nvPicPr>
          <p:cNvPr id="1026" name="Picture 2" descr="Creative Commons License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31813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866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06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973">
        <p:fade/>
      </p:transition>
    </mc:Choice>
    <mc:Fallback xmlns="">
      <p:transition spd="med" advTm="99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400" dirty="0"/>
              <a:t>Objective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pPr marL="342900" indent="-342900"/>
            <a:r>
              <a:rPr lang="en-US" dirty="0" smtClean="0">
                <a:solidFill>
                  <a:schemeClr val="bg1"/>
                </a:solidFill>
              </a:rPr>
              <a:t>To understand some important and sometimes subtle details in OpenACC programming </a:t>
            </a:r>
          </a:p>
          <a:p>
            <a:pPr marL="642938" lvl="1" indent="-342900"/>
            <a:r>
              <a:rPr lang="en-US" dirty="0">
                <a:solidFill>
                  <a:schemeClr val="bg1"/>
                </a:solidFill>
              </a:rPr>
              <a:t>p</a:t>
            </a:r>
            <a:r>
              <a:rPr lang="en-US" dirty="0" smtClean="0">
                <a:solidFill>
                  <a:schemeClr val="bg1"/>
                </a:solidFill>
              </a:rPr>
              <a:t>arallel loops</a:t>
            </a:r>
          </a:p>
          <a:p>
            <a:pPr marL="642938" lvl="1" indent="-342900"/>
            <a:r>
              <a:rPr lang="en-US" dirty="0">
                <a:solidFill>
                  <a:schemeClr val="bg1"/>
                </a:solidFill>
              </a:rPr>
              <a:t>s</a:t>
            </a:r>
            <a:r>
              <a:rPr lang="en-US" dirty="0" smtClean="0">
                <a:solidFill>
                  <a:schemeClr val="bg1"/>
                </a:solidFill>
              </a:rPr>
              <a:t>imple examples to illustrate basic concepts and functionalities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294967295"/>
          </p:nvPr>
        </p:nvSpPr>
        <p:spPr>
          <a:xfrm>
            <a:off x="0" y="4329113"/>
            <a:ext cx="3771900" cy="1714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/>
              <a:t>© Wen-mei W. Hwu and John Stone, Urbana July 22, 2010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587417"/>
      </p:ext>
    </p:extLst>
  </p:cSld>
  <p:clrMapOvr>
    <a:masterClrMapping/>
  </p:clrMapOvr>
  <p:transition advTm="2505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Parallel vs. Loop Constructs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noFill/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FF6300"/>
                </a:solidFill>
              </a:rPr>
              <a:t>#pragma </a:t>
            </a:r>
            <a:r>
              <a:rPr lang="en-US" b="1" dirty="0" err="1">
                <a:solidFill>
                  <a:srgbClr val="FF6300"/>
                </a:solidFill>
              </a:rPr>
              <a:t>acc</a:t>
            </a:r>
            <a:r>
              <a:rPr lang="en-US" b="1" dirty="0">
                <a:solidFill>
                  <a:srgbClr val="FF6300"/>
                </a:solidFill>
              </a:rPr>
              <a:t> parallel loop </a:t>
            </a:r>
            <a:r>
              <a:rPr lang="en-US" b="1" dirty="0" err="1">
                <a:solidFill>
                  <a:srgbClr val="FF6300"/>
                </a:solidFill>
              </a:rPr>
              <a:t>copyin</a:t>
            </a:r>
            <a:r>
              <a:rPr lang="en-US" b="1" dirty="0">
                <a:solidFill>
                  <a:srgbClr val="FF6300"/>
                </a:solidFill>
              </a:rPr>
              <a:t>(M[0:Mh*Mw]) </a:t>
            </a:r>
            <a:r>
              <a:rPr lang="en-US" b="1" dirty="0" err="1">
                <a:solidFill>
                  <a:srgbClr val="FF6300"/>
                </a:solidFill>
              </a:rPr>
              <a:t>copyin</a:t>
            </a:r>
            <a:r>
              <a:rPr lang="en-US" b="1" dirty="0">
                <a:solidFill>
                  <a:srgbClr val="FF6300"/>
                </a:solidFill>
              </a:rPr>
              <a:t>(N[0:Mw*</a:t>
            </a:r>
            <a:r>
              <a:rPr lang="en-US" b="1" dirty="0" err="1">
                <a:solidFill>
                  <a:srgbClr val="FF6300"/>
                </a:solidFill>
              </a:rPr>
              <a:t>Nw</a:t>
            </a:r>
            <a:r>
              <a:rPr lang="en-US" b="1" dirty="0">
                <a:solidFill>
                  <a:srgbClr val="FF6300"/>
                </a:solidFill>
              </a:rPr>
              <a:t>]) </a:t>
            </a:r>
            <a:r>
              <a:rPr lang="en-US" b="1" dirty="0" err="1">
                <a:solidFill>
                  <a:srgbClr val="FF6300"/>
                </a:solidFill>
              </a:rPr>
              <a:t>copyout</a:t>
            </a:r>
            <a:r>
              <a:rPr lang="en-US" b="1" dirty="0">
                <a:solidFill>
                  <a:srgbClr val="FF6300"/>
                </a:solidFill>
              </a:rPr>
              <a:t>(P[0:Mh*</a:t>
            </a:r>
            <a:r>
              <a:rPr lang="en-US" b="1" dirty="0" err="1">
                <a:solidFill>
                  <a:srgbClr val="FF6300"/>
                </a:solidFill>
              </a:rPr>
              <a:t>Nw</a:t>
            </a:r>
            <a:r>
              <a:rPr lang="en-US" b="1" dirty="0">
                <a:solidFill>
                  <a:srgbClr val="FF6300"/>
                </a:solidFill>
              </a:rPr>
              <a:t>])</a:t>
            </a:r>
          </a:p>
          <a:p>
            <a:pPr marL="0" indent="0">
              <a:buNone/>
            </a:pPr>
            <a:r>
              <a:rPr lang="en-US" dirty="0"/>
              <a:t>for 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=0; </a:t>
            </a:r>
            <a:r>
              <a:rPr lang="en-US" dirty="0" err="1"/>
              <a:t>i</a:t>
            </a:r>
            <a:r>
              <a:rPr lang="en-US" dirty="0"/>
              <a:t>&lt;</a:t>
            </a:r>
            <a:r>
              <a:rPr lang="en-US" dirty="0" err="1"/>
              <a:t>Mh</a:t>
            </a:r>
            <a:r>
              <a:rPr lang="en-US" dirty="0"/>
              <a:t>; </a:t>
            </a:r>
            <a:r>
              <a:rPr lang="en-US" dirty="0" err="1"/>
              <a:t>i</a:t>
            </a:r>
            <a:r>
              <a:rPr lang="en-US" dirty="0"/>
              <a:t>++) {</a:t>
            </a:r>
          </a:p>
          <a:p>
            <a:pPr marL="0" indent="0">
              <a:buNone/>
            </a:pPr>
            <a:r>
              <a:rPr lang="en-US" dirty="0"/>
              <a:t>…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 algn="ctr">
              <a:buNone/>
            </a:pPr>
            <a:r>
              <a:rPr lang="en-US" dirty="0"/>
              <a:t>i</a:t>
            </a:r>
            <a:r>
              <a:rPr lang="en-US" dirty="0" smtClean="0"/>
              <a:t>s equivalent to: 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FF6300"/>
                </a:solidFill>
              </a:rPr>
              <a:t>#pragma </a:t>
            </a:r>
            <a:r>
              <a:rPr lang="en-US" b="1" dirty="0" err="1">
                <a:solidFill>
                  <a:srgbClr val="FF6300"/>
                </a:solidFill>
              </a:rPr>
              <a:t>acc</a:t>
            </a:r>
            <a:r>
              <a:rPr lang="en-US" b="1" dirty="0">
                <a:solidFill>
                  <a:srgbClr val="FF6300"/>
                </a:solidFill>
              </a:rPr>
              <a:t> parallel </a:t>
            </a:r>
            <a:r>
              <a:rPr lang="en-US" b="1" dirty="0" err="1">
                <a:solidFill>
                  <a:srgbClr val="FF6300"/>
                </a:solidFill>
              </a:rPr>
              <a:t>copyin</a:t>
            </a:r>
            <a:r>
              <a:rPr lang="en-US" b="1" dirty="0">
                <a:solidFill>
                  <a:srgbClr val="FF6300"/>
                </a:solidFill>
              </a:rPr>
              <a:t>(M[0:Mh*Mw]) </a:t>
            </a:r>
            <a:r>
              <a:rPr lang="en-US" b="1" dirty="0" err="1">
                <a:solidFill>
                  <a:srgbClr val="FF6300"/>
                </a:solidFill>
              </a:rPr>
              <a:t>copyin</a:t>
            </a:r>
            <a:r>
              <a:rPr lang="en-US" b="1" dirty="0">
                <a:solidFill>
                  <a:srgbClr val="FF6300"/>
                </a:solidFill>
              </a:rPr>
              <a:t>(N[0:Mw*</a:t>
            </a:r>
            <a:r>
              <a:rPr lang="en-US" b="1" dirty="0" err="1">
                <a:solidFill>
                  <a:srgbClr val="FF6300"/>
                </a:solidFill>
              </a:rPr>
              <a:t>Nw</a:t>
            </a:r>
            <a:r>
              <a:rPr lang="en-US" b="1" dirty="0">
                <a:solidFill>
                  <a:srgbClr val="FF6300"/>
                </a:solidFill>
              </a:rPr>
              <a:t>]) </a:t>
            </a:r>
            <a:r>
              <a:rPr lang="en-US" b="1" dirty="0" err="1">
                <a:solidFill>
                  <a:srgbClr val="FF6300"/>
                </a:solidFill>
              </a:rPr>
              <a:t>copyout</a:t>
            </a:r>
            <a:r>
              <a:rPr lang="en-US" b="1" dirty="0">
                <a:solidFill>
                  <a:srgbClr val="FF6300"/>
                </a:solidFill>
              </a:rPr>
              <a:t>(P[0:Mh*</a:t>
            </a:r>
            <a:r>
              <a:rPr lang="en-US" b="1" dirty="0" err="1">
                <a:solidFill>
                  <a:srgbClr val="FF6300"/>
                </a:solidFill>
              </a:rPr>
              <a:t>Nw</a:t>
            </a:r>
            <a:r>
              <a:rPr lang="en-US" b="1" dirty="0">
                <a:solidFill>
                  <a:srgbClr val="FF6300"/>
                </a:solidFill>
              </a:rPr>
              <a:t>])</a:t>
            </a:r>
          </a:p>
          <a:p>
            <a:pPr marL="0" indent="0">
              <a:buNone/>
            </a:pP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srgbClr val="FF6300"/>
                </a:solidFill>
              </a:rPr>
              <a:t>      #pragma </a:t>
            </a:r>
            <a:r>
              <a:rPr lang="en-US" dirty="0" err="1">
                <a:solidFill>
                  <a:srgbClr val="FF6300"/>
                </a:solidFill>
              </a:rPr>
              <a:t>acc</a:t>
            </a:r>
            <a:r>
              <a:rPr lang="en-US" dirty="0">
                <a:solidFill>
                  <a:srgbClr val="FF6300"/>
                </a:solidFill>
              </a:rPr>
              <a:t> loop </a:t>
            </a:r>
          </a:p>
          <a:p>
            <a:pPr marL="0" indent="0">
              <a:buNone/>
            </a:pPr>
            <a:r>
              <a:rPr lang="en-US" dirty="0"/>
              <a:t>      for 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=0; </a:t>
            </a:r>
            <a:r>
              <a:rPr lang="en-US" dirty="0" err="1"/>
              <a:t>i</a:t>
            </a:r>
            <a:r>
              <a:rPr lang="en-US" dirty="0"/>
              <a:t>&lt;</a:t>
            </a:r>
            <a:r>
              <a:rPr lang="en-US" dirty="0" err="1"/>
              <a:t>Mh</a:t>
            </a:r>
            <a:r>
              <a:rPr lang="en-US" dirty="0"/>
              <a:t>; </a:t>
            </a:r>
            <a:r>
              <a:rPr lang="en-US" dirty="0" err="1"/>
              <a:t>i</a:t>
            </a:r>
            <a:r>
              <a:rPr lang="en-US" dirty="0"/>
              <a:t>++) {</a:t>
            </a:r>
          </a:p>
          <a:p>
            <a:pPr marL="0" indent="0">
              <a:buNone/>
            </a:pPr>
            <a:r>
              <a:rPr lang="en-US" dirty="0"/>
              <a:t>          …</a:t>
            </a:r>
          </a:p>
          <a:p>
            <a:pPr marL="0" indent="0">
              <a:buNone/>
            </a:pPr>
            <a:r>
              <a:rPr lang="en-US" dirty="0"/>
              <a:t>      }</a:t>
            </a:r>
          </a:p>
          <a:p>
            <a:pPr marL="0" indent="0">
              <a:buNone/>
            </a:pPr>
            <a:r>
              <a:rPr lang="en-US" dirty="0"/>
              <a:t>} </a:t>
            </a:r>
          </a:p>
          <a:p>
            <a:pPr marL="0" indent="0" algn="ctr">
              <a:buNone/>
            </a:pPr>
            <a:r>
              <a:rPr lang="en-US" dirty="0" smtClean="0"/>
              <a:t>(a parallel region that consists of a single loop)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291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5778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Parallel Construct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19878" y="2952750"/>
            <a:ext cx="6217920" cy="1880795"/>
          </a:xfrm>
        </p:spPr>
        <p:txBody>
          <a:bodyPr>
            <a:normAutofit/>
          </a:bodyPr>
          <a:lstStyle/>
          <a:p>
            <a:r>
              <a:rPr lang="en-US" dirty="0" smtClean="0"/>
              <a:t>A parallel construct is executed on an accelerator</a:t>
            </a:r>
          </a:p>
          <a:p>
            <a:r>
              <a:rPr lang="en-US" dirty="0" smtClean="0"/>
              <a:t>One can specify the number of gangs and number of workers in each gang</a:t>
            </a:r>
          </a:p>
          <a:p>
            <a:pPr lvl="1"/>
            <a:r>
              <a:rPr lang="en-US" dirty="0" smtClean="0"/>
              <a:t>Equivalent to CUDA blocks and threads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81000" y="1185823"/>
            <a:ext cx="5198859" cy="10387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F6300"/>
                </a:solidFill>
              </a:rPr>
              <a:t>#pragma </a:t>
            </a:r>
            <a:r>
              <a:rPr lang="en-US" sz="1200" b="1" dirty="0" err="1">
                <a:solidFill>
                  <a:srgbClr val="FF6300"/>
                </a:solidFill>
              </a:rPr>
              <a:t>acc</a:t>
            </a:r>
            <a:r>
              <a:rPr lang="en-US" sz="1200" b="1" dirty="0">
                <a:solidFill>
                  <a:srgbClr val="FF6300"/>
                </a:solidFill>
              </a:rPr>
              <a:t> parallel </a:t>
            </a:r>
            <a:r>
              <a:rPr lang="en-US" sz="1200" b="1" dirty="0" err="1">
                <a:solidFill>
                  <a:srgbClr val="FF6300"/>
                </a:solidFill>
              </a:rPr>
              <a:t>copyout</a:t>
            </a:r>
            <a:r>
              <a:rPr lang="en-US" sz="1200" b="1" dirty="0">
                <a:solidFill>
                  <a:srgbClr val="FF6300"/>
                </a:solidFill>
              </a:rPr>
              <a:t>(a) </a:t>
            </a:r>
            <a:r>
              <a:rPr lang="en-US" sz="1200" b="1" dirty="0" err="1">
                <a:solidFill>
                  <a:srgbClr val="FF6300"/>
                </a:solidFill>
              </a:rPr>
              <a:t>num_gangs</a:t>
            </a:r>
            <a:r>
              <a:rPr lang="en-US" sz="1200" b="1" dirty="0">
                <a:solidFill>
                  <a:srgbClr val="FF6300"/>
                </a:solidFill>
              </a:rPr>
              <a:t>(1024) </a:t>
            </a:r>
            <a:r>
              <a:rPr lang="en-US" sz="1200" b="1" dirty="0" err="1">
                <a:solidFill>
                  <a:srgbClr val="FF6300"/>
                </a:solidFill>
              </a:rPr>
              <a:t>num_workers</a:t>
            </a:r>
            <a:r>
              <a:rPr lang="en-US" sz="1200" b="1" dirty="0">
                <a:solidFill>
                  <a:srgbClr val="FF6300"/>
                </a:solidFill>
              </a:rPr>
              <a:t>(32)</a:t>
            </a:r>
          </a:p>
          <a:p>
            <a:r>
              <a:rPr lang="en-US" sz="1200" dirty="0">
                <a:solidFill>
                  <a:schemeClr val="bg1"/>
                </a:solidFill>
              </a:rPr>
              <a:t>{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     a </a:t>
            </a:r>
            <a:r>
              <a:rPr lang="en-US" sz="1200" dirty="0">
                <a:solidFill>
                  <a:schemeClr val="bg1"/>
                </a:solidFill>
              </a:rPr>
              <a:t>= 23;</a:t>
            </a:r>
          </a:p>
          <a:p>
            <a:r>
              <a:rPr lang="en-US" sz="1200" dirty="0">
                <a:solidFill>
                  <a:schemeClr val="bg1"/>
                </a:solidFill>
              </a:rPr>
              <a:t>} </a:t>
            </a:r>
          </a:p>
          <a:p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0954" y="2113437"/>
            <a:ext cx="45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1024*32 workers will be created. a=23 will be executed redundantly by all 1024 gang leads 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35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6805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</a:t>
            </a:r>
            <a:r>
              <a:rPr lang="en-US" smtClean="0"/>
              <a:t>Does Each </a:t>
            </a:r>
            <a:r>
              <a:rPr lang="en-US" dirty="0"/>
              <a:t>“Gang Loop</a:t>
            </a:r>
            <a:r>
              <a:rPr lang="en-US"/>
              <a:t>” </a:t>
            </a:r>
            <a:r>
              <a:rPr lang="en-US" smtClean="0"/>
              <a:t>Do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878" y="1314450"/>
            <a:ext cx="6217920" cy="3519095"/>
          </a:xfrm>
        </p:spPr>
        <p:txBody>
          <a:bodyPr/>
          <a:lstStyle/>
          <a:p>
            <a:pPr marL="0" indent="0">
              <a:buNone/>
            </a:pPr>
            <a:r>
              <a:rPr lang="en-US" sz="1200" b="1" dirty="0">
                <a:solidFill>
                  <a:srgbClr val="FF6300"/>
                </a:solidFill>
              </a:rPr>
              <a:t>#pragma </a:t>
            </a:r>
            <a:r>
              <a:rPr lang="en-US" sz="1200" b="1" dirty="0" err="1">
                <a:solidFill>
                  <a:srgbClr val="FF6300"/>
                </a:solidFill>
              </a:rPr>
              <a:t>acc</a:t>
            </a:r>
            <a:r>
              <a:rPr lang="en-US" sz="1200" b="1" dirty="0">
                <a:solidFill>
                  <a:srgbClr val="FF6300"/>
                </a:solidFill>
              </a:rPr>
              <a:t> parallel </a:t>
            </a:r>
            <a:r>
              <a:rPr lang="en-US" sz="1200" b="1" dirty="0" err="1">
                <a:solidFill>
                  <a:srgbClr val="FF6300"/>
                </a:solidFill>
              </a:rPr>
              <a:t>num_gangs</a:t>
            </a:r>
            <a:r>
              <a:rPr lang="en-US" sz="1200" b="1" dirty="0">
                <a:solidFill>
                  <a:srgbClr val="FF6300"/>
                </a:solidFill>
              </a:rPr>
              <a:t>(1024)</a:t>
            </a:r>
          </a:p>
          <a:p>
            <a:pPr marL="0" indent="0">
              <a:buNone/>
            </a:pPr>
            <a:r>
              <a:rPr lang="en-US" sz="1200" dirty="0"/>
              <a:t>{</a:t>
            </a:r>
          </a:p>
          <a:p>
            <a:pPr marL="0" indent="0">
              <a:buNone/>
            </a:pPr>
            <a:r>
              <a:rPr lang="en-US" sz="1200" dirty="0"/>
              <a:t>     for (</a:t>
            </a:r>
            <a:r>
              <a:rPr lang="en-US" sz="1200" dirty="0" err="1"/>
              <a:t>int</a:t>
            </a:r>
            <a:r>
              <a:rPr lang="en-US" sz="1200" dirty="0"/>
              <a:t> </a:t>
            </a:r>
            <a:r>
              <a:rPr lang="en-US" sz="1200" dirty="0" err="1"/>
              <a:t>i</a:t>
            </a:r>
            <a:r>
              <a:rPr lang="en-US" sz="1200" dirty="0"/>
              <a:t>=0; </a:t>
            </a:r>
            <a:r>
              <a:rPr lang="en-US" sz="1200" dirty="0" err="1"/>
              <a:t>i</a:t>
            </a:r>
            <a:r>
              <a:rPr lang="en-US" sz="1200" dirty="0"/>
              <a:t>&lt;2048; </a:t>
            </a:r>
            <a:r>
              <a:rPr lang="en-US" sz="1200" dirty="0" err="1"/>
              <a:t>i</a:t>
            </a:r>
            <a:r>
              <a:rPr lang="en-US" sz="1200" dirty="0"/>
              <a:t>++) {</a:t>
            </a:r>
          </a:p>
          <a:p>
            <a:pPr marL="0" indent="0">
              <a:buNone/>
            </a:pPr>
            <a:r>
              <a:rPr lang="en-US" sz="1200" dirty="0"/>
              <a:t>          …</a:t>
            </a:r>
          </a:p>
          <a:p>
            <a:pPr marL="0" indent="0">
              <a:buNone/>
            </a:pPr>
            <a:r>
              <a:rPr lang="en-US" sz="1200" dirty="0"/>
              <a:t>     }</a:t>
            </a:r>
          </a:p>
          <a:p>
            <a:pPr marL="0" indent="0">
              <a:buNone/>
            </a:pPr>
            <a:r>
              <a:rPr lang="en-US" sz="1200" dirty="0"/>
              <a:t>} </a:t>
            </a:r>
          </a:p>
          <a:p>
            <a:pPr marL="0" indent="0">
              <a:buNone/>
            </a:pPr>
            <a:endParaRPr lang="en-US" sz="1500" dirty="0"/>
          </a:p>
          <a:p>
            <a:pPr marL="0" indent="0">
              <a:buNone/>
            </a:pPr>
            <a:endParaRPr lang="en-US" sz="15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4294967295"/>
          </p:nvPr>
        </p:nvSpPr>
        <p:spPr>
          <a:xfrm>
            <a:off x="3733800" y="1314450"/>
            <a:ext cx="3124200" cy="2570163"/>
          </a:xfrm>
        </p:spPr>
        <p:txBody>
          <a:bodyPr/>
          <a:lstStyle/>
          <a:p>
            <a:pPr marL="0" indent="0">
              <a:buNone/>
            </a:pPr>
            <a:r>
              <a:rPr lang="x-none" sz="1200" dirty="0"/>
              <a:t>#pragma acc </a:t>
            </a:r>
            <a:r>
              <a:rPr lang="x-none" sz="1200" dirty="0" smtClean="0"/>
              <a:t>parallel</a:t>
            </a:r>
            <a:r>
              <a:rPr lang="en-US" sz="1200" dirty="0" smtClean="0"/>
              <a:t> </a:t>
            </a:r>
            <a:r>
              <a:rPr lang="x-none" sz="1200" dirty="0" smtClean="0"/>
              <a:t>num_gangs(1024</a:t>
            </a:r>
            <a:r>
              <a:rPr lang="x-none" sz="1200" dirty="0"/>
              <a:t>)</a:t>
            </a:r>
            <a:endParaRPr lang="en-US" sz="1200" dirty="0"/>
          </a:p>
          <a:p>
            <a:pPr marL="0" indent="0">
              <a:buNone/>
            </a:pPr>
            <a:r>
              <a:rPr lang="x-none" sz="1200" dirty="0"/>
              <a:t>{</a:t>
            </a:r>
            <a:endParaRPr lang="en-US" sz="1200" dirty="0"/>
          </a:p>
          <a:p>
            <a:pPr marL="0" indent="0">
              <a:buNone/>
            </a:pPr>
            <a:r>
              <a:rPr lang="x-none" sz="1200" b="1" dirty="0">
                <a:solidFill>
                  <a:srgbClr val="FF6300"/>
                </a:solidFill>
              </a:rPr>
              <a:t>#pragma acc loop gang</a:t>
            </a:r>
            <a:endParaRPr lang="en-US" sz="1200" b="1" dirty="0">
              <a:solidFill>
                <a:srgbClr val="FF6300"/>
              </a:solidFill>
            </a:endParaRPr>
          </a:p>
          <a:p>
            <a:pPr marL="0" indent="0">
              <a:buNone/>
            </a:pPr>
            <a:r>
              <a:rPr lang="x-none" sz="1200" dirty="0"/>
              <a:t>     for (int i=0; i&lt;2048; i++) {</a:t>
            </a:r>
            <a:endParaRPr lang="en-US" sz="1200" dirty="0"/>
          </a:p>
          <a:p>
            <a:pPr marL="0" indent="0">
              <a:buNone/>
            </a:pPr>
            <a:r>
              <a:rPr lang="x-none" sz="1200" dirty="0"/>
              <a:t>          …</a:t>
            </a:r>
            <a:endParaRPr lang="en-US" sz="1200" dirty="0"/>
          </a:p>
          <a:p>
            <a:pPr marL="0" indent="0">
              <a:buNone/>
            </a:pPr>
            <a:r>
              <a:rPr lang="x-none" sz="1200" dirty="0"/>
              <a:t>     }</a:t>
            </a:r>
            <a:endParaRPr lang="en-US" sz="1200" dirty="0"/>
          </a:p>
          <a:p>
            <a:pPr marL="0" indent="0">
              <a:buNone/>
            </a:pPr>
            <a:r>
              <a:rPr lang="x-none" sz="1200" dirty="0"/>
              <a:t>}     </a:t>
            </a:r>
            <a:endParaRPr lang="en-US" sz="12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84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3543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Worker Loop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/>
              <a:t>#pragma </a:t>
            </a:r>
            <a:r>
              <a:rPr lang="en-US" sz="1200" dirty="0" err="1"/>
              <a:t>acc</a:t>
            </a:r>
            <a:r>
              <a:rPr lang="en-US" sz="1200" dirty="0"/>
              <a:t> parallel </a:t>
            </a:r>
            <a:r>
              <a:rPr lang="en-US" sz="1200" dirty="0" err="1"/>
              <a:t>num_gangs</a:t>
            </a:r>
            <a:r>
              <a:rPr lang="en-US" sz="1200" dirty="0"/>
              <a:t>(1024) </a:t>
            </a:r>
            <a:r>
              <a:rPr lang="en-US" sz="1200" dirty="0" err="1"/>
              <a:t>num_workers</a:t>
            </a:r>
            <a:r>
              <a:rPr lang="en-US" sz="1200" dirty="0"/>
              <a:t>(32)</a:t>
            </a:r>
          </a:p>
          <a:p>
            <a:pPr marL="0" indent="0">
              <a:buNone/>
            </a:pPr>
            <a:r>
              <a:rPr lang="en-US" sz="1200" dirty="0"/>
              <a:t>{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FF6300"/>
                </a:solidFill>
              </a:rPr>
              <a:t>     </a:t>
            </a:r>
            <a:r>
              <a:rPr lang="en-US" sz="1200" b="1" dirty="0">
                <a:solidFill>
                  <a:srgbClr val="FF6300"/>
                </a:solidFill>
              </a:rPr>
              <a:t>#pragma </a:t>
            </a:r>
            <a:r>
              <a:rPr lang="en-US" sz="1200" b="1" dirty="0" err="1">
                <a:solidFill>
                  <a:srgbClr val="FF6300"/>
                </a:solidFill>
              </a:rPr>
              <a:t>acc</a:t>
            </a:r>
            <a:r>
              <a:rPr lang="en-US" sz="1200" b="1" dirty="0">
                <a:solidFill>
                  <a:srgbClr val="FF6300"/>
                </a:solidFill>
              </a:rPr>
              <a:t> loop gang</a:t>
            </a:r>
          </a:p>
          <a:p>
            <a:pPr marL="0" indent="0">
              <a:buNone/>
            </a:pPr>
            <a:r>
              <a:rPr lang="en-US" sz="1200" dirty="0"/>
              <a:t>     for (</a:t>
            </a:r>
            <a:r>
              <a:rPr lang="en-US" sz="1200" dirty="0" err="1"/>
              <a:t>int</a:t>
            </a:r>
            <a:r>
              <a:rPr lang="en-US" sz="1200" dirty="0"/>
              <a:t> </a:t>
            </a:r>
            <a:r>
              <a:rPr lang="en-US" sz="1200" dirty="0" err="1"/>
              <a:t>i</a:t>
            </a:r>
            <a:r>
              <a:rPr lang="en-US" sz="1200" dirty="0"/>
              <a:t>=0; </a:t>
            </a:r>
            <a:r>
              <a:rPr lang="en-US" sz="1200" dirty="0" err="1"/>
              <a:t>i</a:t>
            </a:r>
            <a:r>
              <a:rPr lang="en-US" sz="1200" dirty="0"/>
              <a:t>&lt;2048; </a:t>
            </a:r>
            <a:r>
              <a:rPr lang="en-US" sz="1200" dirty="0" err="1"/>
              <a:t>i</a:t>
            </a:r>
            <a:r>
              <a:rPr lang="en-US" sz="1200" dirty="0"/>
              <a:t>++) {</a:t>
            </a:r>
          </a:p>
          <a:p>
            <a:pPr marL="0" indent="0">
              <a:buNone/>
            </a:pPr>
            <a:r>
              <a:rPr lang="en-US" sz="1200" b="1" dirty="0">
                <a:solidFill>
                  <a:srgbClr val="FF6300"/>
                </a:solidFill>
              </a:rPr>
              <a:t>          #pragma </a:t>
            </a:r>
            <a:r>
              <a:rPr lang="en-US" sz="1200" b="1" dirty="0" err="1">
                <a:solidFill>
                  <a:srgbClr val="FF6300"/>
                </a:solidFill>
              </a:rPr>
              <a:t>acc</a:t>
            </a:r>
            <a:r>
              <a:rPr lang="en-US" sz="1200" b="1" dirty="0">
                <a:solidFill>
                  <a:srgbClr val="FF6300"/>
                </a:solidFill>
              </a:rPr>
              <a:t> loop worker </a:t>
            </a:r>
          </a:p>
          <a:p>
            <a:pPr marL="0" indent="0">
              <a:buNone/>
            </a:pPr>
            <a:r>
              <a:rPr lang="en-US" sz="1200" dirty="0"/>
              <a:t>          for (</a:t>
            </a:r>
            <a:r>
              <a:rPr lang="en-US" sz="1200" dirty="0" err="1"/>
              <a:t>int</a:t>
            </a:r>
            <a:r>
              <a:rPr lang="en-US" sz="1200" dirty="0"/>
              <a:t> j=0; j&lt;512; j++) {</a:t>
            </a:r>
          </a:p>
          <a:p>
            <a:pPr marL="0" indent="0">
              <a:buNone/>
            </a:pPr>
            <a:r>
              <a:rPr lang="en-US" sz="1200" dirty="0"/>
              <a:t>              foo(</a:t>
            </a:r>
            <a:r>
              <a:rPr lang="en-US" sz="1200" dirty="0" err="1"/>
              <a:t>i,j</a:t>
            </a:r>
            <a:r>
              <a:rPr lang="en-US" sz="1200" dirty="0"/>
              <a:t>);</a:t>
            </a:r>
          </a:p>
          <a:p>
            <a:pPr marL="0" indent="0">
              <a:buNone/>
            </a:pPr>
            <a:r>
              <a:rPr lang="en-US" sz="1200" dirty="0"/>
              <a:t>         }</a:t>
            </a:r>
          </a:p>
          <a:p>
            <a:pPr marL="0" indent="0">
              <a:buNone/>
            </a:pPr>
            <a:r>
              <a:rPr lang="en-US" sz="1200" dirty="0"/>
              <a:t>     }</a:t>
            </a:r>
          </a:p>
          <a:p>
            <a:pPr marL="0" indent="0">
              <a:buNone/>
            </a:pPr>
            <a:r>
              <a:rPr lang="en-US" sz="1200" dirty="0"/>
              <a:t>} </a:t>
            </a:r>
          </a:p>
          <a:p>
            <a:pPr marL="0" indent="0" algn="ctr">
              <a:buNone/>
            </a:pPr>
            <a:r>
              <a:rPr lang="en-US" sz="1200" dirty="0"/>
              <a:t>1024*32=32K workers will be created, each executing 1M/32K = 32 instance of foo()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065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6063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More Substantial Example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19878" y="1504950"/>
            <a:ext cx="3185322" cy="3328595"/>
          </a:xfrm>
        </p:spPr>
        <p:txBody>
          <a:bodyPr>
            <a:normAutofit/>
          </a:bodyPr>
          <a:lstStyle/>
          <a:p>
            <a:r>
              <a:rPr lang="en-US" sz="1200" dirty="0"/>
              <a:t>Statements 1, 3, 5, 6 are redundantly executed by 32 gangs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4294967295"/>
          </p:nvPr>
        </p:nvSpPr>
        <p:spPr>
          <a:xfrm>
            <a:off x="3944938" y="1028700"/>
            <a:ext cx="2913062" cy="3043238"/>
          </a:xfrm>
          <a:noFill/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b="1" dirty="0">
                <a:solidFill>
                  <a:srgbClr val="FF6300"/>
                </a:solidFill>
              </a:rPr>
              <a:t>#pragma </a:t>
            </a:r>
            <a:r>
              <a:rPr lang="en-US" sz="1200" b="1" dirty="0" err="1">
                <a:solidFill>
                  <a:srgbClr val="FF6300"/>
                </a:solidFill>
              </a:rPr>
              <a:t>acc</a:t>
            </a:r>
            <a:r>
              <a:rPr lang="en-US" sz="1200" b="1" dirty="0">
                <a:solidFill>
                  <a:srgbClr val="FF6300"/>
                </a:solidFill>
              </a:rPr>
              <a:t> parallel </a:t>
            </a:r>
            <a:r>
              <a:rPr lang="en-US" sz="1200" b="1" dirty="0" err="1">
                <a:solidFill>
                  <a:srgbClr val="FF6300"/>
                </a:solidFill>
              </a:rPr>
              <a:t>num_gangs</a:t>
            </a:r>
            <a:r>
              <a:rPr lang="en-US" sz="1200" b="1" dirty="0">
                <a:solidFill>
                  <a:srgbClr val="FF6300"/>
                </a:solidFill>
              </a:rPr>
              <a:t>(32)</a:t>
            </a:r>
          </a:p>
          <a:p>
            <a:pPr marL="0" indent="0">
              <a:buNone/>
            </a:pPr>
            <a:r>
              <a:rPr lang="en-US" sz="1200" dirty="0"/>
              <a:t>{</a:t>
            </a:r>
          </a:p>
          <a:p>
            <a:pPr marL="0" indent="0">
              <a:buNone/>
            </a:pPr>
            <a:r>
              <a:rPr lang="en-US" sz="1200" dirty="0"/>
              <a:t>     Statement 1; </a:t>
            </a:r>
          </a:p>
          <a:p>
            <a:pPr marL="0" indent="0">
              <a:buNone/>
            </a:pPr>
            <a:r>
              <a:rPr lang="en-US" sz="1200" b="1" dirty="0">
                <a:solidFill>
                  <a:srgbClr val="FF6300"/>
                </a:solidFill>
              </a:rPr>
              <a:t>     #pragma </a:t>
            </a:r>
            <a:r>
              <a:rPr lang="en-US" sz="1200" b="1" dirty="0" err="1">
                <a:solidFill>
                  <a:srgbClr val="FF6300"/>
                </a:solidFill>
              </a:rPr>
              <a:t>acc</a:t>
            </a:r>
            <a:r>
              <a:rPr lang="en-US" sz="1200" b="1" dirty="0">
                <a:solidFill>
                  <a:srgbClr val="FF6300"/>
                </a:solidFill>
              </a:rPr>
              <a:t> loop gang</a:t>
            </a:r>
          </a:p>
          <a:p>
            <a:pPr marL="0" indent="0">
              <a:buNone/>
            </a:pPr>
            <a:r>
              <a:rPr lang="en-US" sz="1200" dirty="0"/>
              <a:t>     for (</a:t>
            </a:r>
            <a:r>
              <a:rPr lang="en-US" sz="1200" dirty="0" err="1"/>
              <a:t>int</a:t>
            </a:r>
            <a:r>
              <a:rPr lang="en-US" sz="1200" dirty="0"/>
              <a:t> </a:t>
            </a:r>
            <a:r>
              <a:rPr lang="en-US" sz="1200" dirty="0" err="1"/>
              <a:t>i</a:t>
            </a:r>
            <a:r>
              <a:rPr lang="en-US" sz="1200" dirty="0"/>
              <a:t>=0; </a:t>
            </a:r>
            <a:r>
              <a:rPr lang="en-US" sz="1200" dirty="0" err="1"/>
              <a:t>i</a:t>
            </a:r>
            <a:r>
              <a:rPr lang="en-US" sz="1200" dirty="0"/>
              <a:t>&lt;n; </a:t>
            </a:r>
            <a:r>
              <a:rPr lang="en-US" sz="1200" dirty="0" err="1"/>
              <a:t>i</a:t>
            </a:r>
            <a:r>
              <a:rPr lang="en-US" sz="1200" dirty="0"/>
              <a:t>++) {</a:t>
            </a:r>
          </a:p>
          <a:p>
            <a:pPr marL="0" indent="0">
              <a:buNone/>
            </a:pPr>
            <a:r>
              <a:rPr lang="en-US" sz="1200" dirty="0"/>
              <a:t>         Statement 2;</a:t>
            </a:r>
          </a:p>
          <a:p>
            <a:pPr marL="0" indent="0">
              <a:buNone/>
            </a:pPr>
            <a:r>
              <a:rPr lang="en-US" sz="1200" dirty="0"/>
              <a:t>     }</a:t>
            </a:r>
          </a:p>
          <a:p>
            <a:pPr marL="0" indent="0">
              <a:buNone/>
            </a:pPr>
            <a:r>
              <a:rPr lang="en-US" sz="1200" dirty="0"/>
              <a:t>     Statement 3;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FF6300"/>
                </a:solidFill>
              </a:rPr>
              <a:t>     </a:t>
            </a:r>
            <a:r>
              <a:rPr lang="en-US" sz="1200" b="1" dirty="0">
                <a:solidFill>
                  <a:srgbClr val="FF6300"/>
                </a:solidFill>
              </a:rPr>
              <a:t>#pragma </a:t>
            </a:r>
            <a:r>
              <a:rPr lang="en-US" sz="1200" b="1" dirty="0" err="1">
                <a:solidFill>
                  <a:srgbClr val="FF6300"/>
                </a:solidFill>
              </a:rPr>
              <a:t>acc</a:t>
            </a:r>
            <a:r>
              <a:rPr lang="en-US" sz="1200" b="1" dirty="0">
                <a:solidFill>
                  <a:srgbClr val="FF6300"/>
                </a:solidFill>
              </a:rPr>
              <a:t> loop gang</a:t>
            </a:r>
          </a:p>
          <a:p>
            <a:pPr marL="0" indent="0">
              <a:buNone/>
            </a:pPr>
            <a:r>
              <a:rPr lang="en-US" sz="1200" dirty="0"/>
              <a:t>     for (</a:t>
            </a:r>
            <a:r>
              <a:rPr lang="en-US" sz="1200" dirty="0" err="1"/>
              <a:t>int</a:t>
            </a:r>
            <a:r>
              <a:rPr lang="en-US" sz="1200" dirty="0"/>
              <a:t> </a:t>
            </a:r>
            <a:r>
              <a:rPr lang="en-US" sz="1200" dirty="0" err="1"/>
              <a:t>i</a:t>
            </a:r>
            <a:r>
              <a:rPr lang="en-US" sz="1200" dirty="0"/>
              <a:t>=0; </a:t>
            </a:r>
            <a:r>
              <a:rPr lang="en-US" sz="1200" dirty="0" err="1"/>
              <a:t>i</a:t>
            </a:r>
            <a:r>
              <a:rPr lang="en-US" sz="1200" dirty="0"/>
              <a:t>&lt;m; </a:t>
            </a:r>
            <a:r>
              <a:rPr lang="en-US" sz="1200" dirty="0" err="1"/>
              <a:t>i</a:t>
            </a:r>
            <a:r>
              <a:rPr lang="en-US" sz="1200" dirty="0"/>
              <a:t>++) {</a:t>
            </a:r>
          </a:p>
          <a:p>
            <a:pPr marL="0" indent="0">
              <a:buNone/>
            </a:pPr>
            <a:r>
              <a:rPr lang="en-US" sz="1200" dirty="0"/>
              <a:t>         Statement 4;</a:t>
            </a:r>
          </a:p>
          <a:p>
            <a:pPr marL="0" indent="0">
              <a:buNone/>
            </a:pPr>
            <a:r>
              <a:rPr lang="en-US" sz="1200" dirty="0"/>
              <a:t>     }</a:t>
            </a:r>
          </a:p>
          <a:p>
            <a:pPr marL="0" indent="0">
              <a:buNone/>
            </a:pPr>
            <a:r>
              <a:rPr lang="en-US" sz="1200" dirty="0"/>
              <a:t>     Statement 5;</a:t>
            </a:r>
          </a:p>
          <a:p>
            <a:pPr marL="0" indent="0">
              <a:buNone/>
            </a:pPr>
            <a:r>
              <a:rPr lang="en-US" sz="1200" dirty="0"/>
              <a:t>     if (condition) Statement 6;</a:t>
            </a:r>
          </a:p>
          <a:p>
            <a:pPr marL="0" indent="0">
              <a:buNone/>
            </a:pPr>
            <a:r>
              <a:rPr lang="en-US" sz="1200" dirty="0"/>
              <a:t>}</a:t>
            </a:r>
          </a:p>
          <a:p>
            <a:pPr marL="0" indent="0">
              <a:buNone/>
            </a:pPr>
            <a:endParaRPr lang="en-US" sz="12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237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5434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More Substantial Example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19878" y="1504950"/>
            <a:ext cx="3413922" cy="3328595"/>
          </a:xfrm>
        </p:spPr>
        <p:txBody>
          <a:bodyPr>
            <a:normAutofit/>
          </a:bodyPr>
          <a:lstStyle/>
          <a:p>
            <a:r>
              <a:rPr lang="en-US" sz="1200" dirty="0"/>
              <a:t>The iterations of the n and m for-loop iterations are distributed to 32 gangs</a:t>
            </a:r>
          </a:p>
          <a:p>
            <a:r>
              <a:rPr lang="en-US" sz="1200" dirty="0"/>
              <a:t>Each gang could further distribute the iterations to its workers</a:t>
            </a:r>
          </a:p>
          <a:p>
            <a:pPr lvl="1"/>
            <a:r>
              <a:rPr lang="en-US" sz="1200" dirty="0"/>
              <a:t>The number of workers in each gang will be determined by the compiler/runtime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4294967295"/>
          </p:nvPr>
        </p:nvSpPr>
        <p:spPr>
          <a:xfrm>
            <a:off x="3944938" y="1028700"/>
            <a:ext cx="2913062" cy="3043238"/>
          </a:xfrm>
          <a:noFill/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b="1" dirty="0">
                <a:solidFill>
                  <a:srgbClr val="FF6300"/>
                </a:solidFill>
              </a:rPr>
              <a:t>#pragma </a:t>
            </a:r>
            <a:r>
              <a:rPr lang="en-US" sz="1200" b="1" dirty="0" err="1">
                <a:solidFill>
                  <a:srgbClr val="FF6300"/>
                </a:solidFill>
              </a:rPr>
              <a:t>acc</a:t>
            </a:r>
            <a:r>
              <a:rPr lang="en-US" sz="1200" b="1" dirty="0">
                <a:solidFill>
                  <a:srgbClr val="FF6300"/>
                </a:solidFill>
              </a:rPr>
              <a:t> parallel </a:t>
            </a:r>
            <a:r>
              <a:rPr lang="en-US" sz="1200" b="1" dirty="0" err="1">
                <a:solidFill>
                  <a:srgbClr val="FF6300"/>
                </a:solidFill>
              </a:rPr>
              <a:t>num_gangs</a:t>
            </a:r>
            <a:r>
              <a:rPr lang="en-US" sz="1200" b="1" dirty="0">
                <a:solidFill>
                  <a:srgbClr val="FF6300"/>
                </a:solidFill>
              </a:rPr>
              <a:t>(32)</a:t>
            </a:r>
          </a:p>
          <a:p>
            <a:pPr marL="0" indent="0">
              <a:buNone/>
            </a:pPr>
            <a:r>
              <a:rPr lang="en-US" sz="1200" dirty="0"/>
              <a:t>{</a:t>
            </a:r>
          </a:p>
          <a:p>
            <a:pPr marL="0" indent="0">
              <a:buNone/>
            </a:pPr>
            <a:r>
              <a:rPr lang="en-US" sz="1200" dirty="0"/>
              <a:t>     Statement 1; 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FF6300"/>
                </a:solidFill>
              </a:rPr>
              <a:t>     </a:t>
            </a:r>
            <a:r>
              <a:rPr lang="en-US" sz="1200" b="1" dirty="0">
                <a:solidFill>
                  <a:srgbClr val="FF6300"/>
                </a:solidFill>
              </a:rPr>
              <a:t>#pragma </a:t>
            </a:r>
            <a:r>
              <a:rPr lang="en-US" sz="1200" b="1" dirty="0" err="1">
                <a:solidFill>
                  <a:srgbClr val="FF6300"/>
                </a:solidFill>
              </a:rPr>
              <a:t>acc</a:t>
            </a:r>
            <a:r>
              <a:rPr lang="en-US" sz="1200" b="1" dirty="0">
                <a:solidFill>
                  <a:srgbClr val="FF6300"/>
                </a:solidFill>
              </a:rPr>
              <a:t> loop gang</a:t>
            </a:r>
          </a:p>
          <a:p>
            <a:pPr marL="0" indent="0">
              <a:buNone/>
            </a:pPr>
            <a:r>
              <a:rPr lang="en-US" sz="1200" dirty="0"/>
              <a:t>     for (</a:t>
            </a:r>
            <a:r>
              <a:rPr lang="en-US" sz="1200" dirty="0" err="1"/>
              <a:t>int</a:t>
            </a:r>
            <a:r>
              <a:rPr lang="en-US" sz="1200" dirty="0"/>
              <a:t> </a:t>
            </a:r>
            <a:r>
              <a:rPr lang="en-US" sz="1200" dirty="0" err="1"/>
              <a:t>i</a:t>
            </a:r>
            <a:r>
              <a:rPr lang="en-US" sz="1200" dirty="0"/>
              <a:t>=0; </a:t>
            </a:r>
            <a:r>
              <a:rPr lang="en-US" sz="1200" dirty="0" err="1"/>
              <a:t>i</a:t>
            </a:r>
            <a:r>
              <a:rPr lang="en-US" sz="1200" dirty="0"/>
              <a:t>&lt;n; </a:t>
            </a:r>
            <a:r>
              <a:rPr lang="en-US" sz="1200" dirty="0" err="1"/>
              <a:t>i</a:t>
            </a:r>
            <a:r>
              <a:rPr lang="en-US" sz="1200" dirty="0"/>
              <a:t>++) {</a:t>
            </a:r>
          </a:p>
          <a:p>
            <a:pPr marL="0" indent="0">
              <a:buNone/>
            </a:pPr>
            <a:r>
              <a:rPr lang="en-US" sz="1200" dirty="0"/>
              <a:t>         Statement 2; </a:t>
            </a:r>
          </a:p>
          <a:p>
            <a:pPr marL="0" indent="0">
              <a:buNone/>
            </a:pPr>
            <a:r>
              <a:rPr lang="en-US" sz="1200" dirty="0"/>
              <a:t>     }</a:t>
            </a:r>
          </a:p>
          <a:p>
            <a:pPr marL="0" indent="0">
              <a:buNone/>
            </a:pPr>
            <a:r>
              <a:rPr lang="en-US" sz="1200" dirty="0"/>
              <a:t>     Statement 3;</a:t>
            </a:r>
          </a:p>
          <a:p>
            <a:pPr marL="0" indent="0">
              <a:buNone/>
            </a:pPr>
            <a:r>
              <a:rPr lang="en-US" sz="1200" b="1" dirty="0">
                <a:solidFill>
                  <a:srgbClr val="FF6300"/>
                </a:solidFill>
              </a:rPr>
              <a:t>     #pragma </a:t>
            </a:r>
            <a:r>
              <a:rPr lang="en-US" sz="1200" b="1" dirty="0" err="1">
                <a:solidFill>
                  <a:srgbClr val="FF6300"/>
                </a:solidFill>
              </a:rPr>
              <a:t>acc</a:t>
            </a:r>
            <a:r>
              <a:rPr lang="en-US" sz="1200" b="1" dirty="0">
                <a:solidFill>
                  <a:srgbClr val="FF6300"/>
                </a:solidFill>
              </a:rPr>
              <a:t> loop gang</a:t>
            </a:r>
          </a:p>
          <a:p>
            <a:pPr marL="0" indent="0">
              <a:buNone/>
            </a:pPr>
            <a:r>
              <a:rPr lang="en-US" sz="1200" dirty="0"/>
              <a:t>     for (</a:t>
            </a:r>
            <a:r>
              <a:rPr lang="en-US" sz="1200" dirty="0" err="1"/>
              <a:t>int</a:t>
            </a:r>
            <a:r>
              <a:rPr lang="en-US" sz="1200" dirty="0"/>
              <a:t> </a:t>
            </a:r>
            <a:r>
              <a:rPr lang="en-US" sz="1200" dirty="0" err="1"/>
              <a:t>i</a:t>
            </a:r>
            <a:r>
              <a:rPr lang="en-US" sz="1200" dirty="0"/>
              <a:t>=0; </a:t>
            </a:r>
            <a:r>
              <a:rPr lang="en-US" sz="1200" dirty="0" err="1"/>
              <a:t>i</a:t>
            </a:r>
            <a:r>
              <a:rPr lang="en-US" sz="1200" dirty="0"/>
              <a:t>&lt;m; </a:t>
            </a:r>
            <a:r>
              <a:rPr lang="en-US" sz="1200" dirty="0" err="1"/>
              <a:t>i</a:t>
            </a:r>
            <a:r>
              <a:rPr lang="en-US" sz="1200" dirty="0"/>
              <a:t>++) {</a:t>
            </a:r>
          </a:p>
          <a:p>
            <a:pPr marL="0" indent="0">
              <a:buNone/>
            </a:pPr>
            <a:r>
              <a:rPr lang="en-US" sz="1200" dirty="0"/>
              <a:t>         Statement 4;  </a:t>
            </a:r>
          </a:p>
          <a:p>
            <a:pPr marL="0" indent="0">
              <a:buNone/>
            </a:pPr>
            <a:r>
              <a:rPr lang="en-US" sz="1200" dirty="0"/>
              <a:t>     }</a:t>
            </a:r>
          </a:p>
          <a:p>
            <a:pPr marL="0" indent="0">
              <a:buNone/>
            </a:pPr>
            <a:r>
              <a:rPr lang="en-US" sz="1200" dirty="0"/>
              <a:t>     Statement 5;</a:t>
            </a:r>
          </a:p>
          <a:p>
            <a:pPr marL="0" indent="0">
              <a:buNone/>
            </a:pPr>
            <a:r>
              <a:rPr lang="en-US" sz="1200" dirty="0"/>
              <a:t>     if (condition) Statement 6;</a:t>
            </a:r>
          </a:p>
          <a:p>
            <a:pPr marL="0" indent="0">
              <a:buNone/>
            </a:pPr>
            <a:r>
              <a:rPr lang="en-US" sz="1200" dirty="0"/>
              <a:t>}</a:t>
            </a:r>
          </a:p>
          <a:p>
            <a:pPr marL="0" indent="0">
              <a:buNone/>
            </a:pPr>
            <a:endParaRPr lang="en-US" sz="1200" dirty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42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315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6243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Avoiding Redundant Execution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1047750"/>
            <a:ext cx="2575398" cy="378579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x-none" sz="1200" b="1" dirty="0">
                <a:solidFill>
                  <a:srgbClr val="FF6300"/>
                </a:solidFill>
              </a:rPr>
              <a:t>#pragma acc parallel num_gangs(1) num_workers(32)</a:t>
            </a:r>
            <a:endParaRPr lang="en-US" sz="1200" b="1" dirty="0">
              <a:solidFill>
                <a:srgbClr val="FF6300"/>
              </a:solidFill>
            </a:endParaRPr>
          </a:p>
          <a:p>
            <a:pPr marL="0" indent="0">
              <a:buNone/>
            </a:pPr>
            <a:r>
              <a:rPr lang="x-none" sz="1200" dirty="0"/>
              <a:t>{</a:t>
            </a:r>
            <a:endParaRPr lang="en-US" sz="1200" dirty="0"/>
          </a:p>
          <a:p>
            <a:pPr marL="0" indent="0">
              <a:buNone/>
            </a:pPr>
            <a:r>
              <a:rPr lang="x-none" sz="1200" dirty="0"/>
              <a:t>     Statement 1;</a:t>
            </a:r>
            <a:endParaRPr lang="en-US" sz="1200" dirty="0"/>
          </a:p>
          <a:p>
            <a:pPr marL="0" indent="0">
              <a:buNone/>
            </a:pPr>
            <a:r>
              <a:rPr lang="x-none" sz="1200" dirty="0">
                <a:solidFill>
                  <a:srgbClr val="FF6300"/>
                </a:solidFill>
              </a:rPr>
              <a:t>     #pragma acc loop </a:t>
            </a:r>
            <a:r>
              <a:rPr lang="x-none" sz="1200" b="1" dirty="0">
                <a:solidFill>
                  <a:srgbClr val="FF6300"/>
                </a:solidFill>
              </a:rPr>
              <a:t>worker</a:t>
            </a:r>
            <a:endParaRPr lang="en-US" sz="1200" b="1" dirty="0">
              <a:solidFill>
                <a:srgbClr val="FF6300"/>
              </a:solidFill>
            </a:endParaRPr>
          </a:p>
          <a:p>
            <a:pPr marL="0" indent="0">
              <a:buNone/>
            </a:pPr>
            <a:r>
              <a:rPr lang="x-none" sz="1200" dirty="0"/>
              <a:t>     for (int i=0; i&lt;n; i++) {</a:t>
            </a:r>
            <a:endParaRPr lang="en-US" sz="1200" dirty="0"/>
          </a:p>
          <a:p>
            <a:pPr marL="0" indent="0">
              <a:buNone/>
            </a:pPr>
            <a:r>
              <a:rPr lang="x-none" sz="1200" dirty="0"/>
              <a:t>         Statement </a:t>
            </a:r>
            <a:r>
              <a:rPr lang="en-US" sz="1200" dirty="0"/>
              <a:t>2</a:t>
            </a:r>
            <a:r>
              <a:rPr lang="x-none" sz="1200" dirty="0"/>
              <a:t>;</a:t>
            </a:r>
            <a:endParaRPr lang="en-US" sz="1200" dirty="0"/>
          </a:p>
          <a:p>
            <a:pPr marL="0" indent="0">
              <a:buNone/>
            </a:pPr>
            <a:r>
              <a:rPr lang="x-none" sz="1200" dirty="0"/>
              <a:t>     </a:t>
            </a:r>
            <a:r>
              <a:rPr lang="x-none" sz="1050" dirty="0"/>
              <a:t>}</a:t>
            </a:r>
            <a:endParaRPr lang="en-US" sz="1050" dirty="0"/>
          </a:p>
          <a:p>
            <a:pPr marL="0" indent="0">
              <a:buNone/>
            </a:pPr>
            <a:r>
              <a:rPr lang="x-none" sz="1200" dirty="0"/>
              <a:t>     Statement </a:t>
            </a:r>
            <a:r>
              <a:rPr lang="en-US" sz="1200" dirty="0"/>
              <a:t>3</a:t>
            </a:r>
            <a:r>
              <a:rPr lang="x-none" sz="1200" dirty="0"/>
              <a:t>;</a:t>
            </a:r>
            <a:endParaRPr lang="en-US" sz="1200" dirty="0"/>
          </a:p>
          <a:p>
            <a:pPr marL="0" indent="0">
              <a:buNone/>
            </a:pPr>
            <a:r>
              <a:rPr lang="x-none" sz="1200" dirty="0">
                <a:solidFill>
                  <a:srgbClr val="FF6300"/>
                </a:solidFill>
              </a:rPr>
              <a:t>     #pragma acc loop </a:t>
            </a:r>
            <a:r>
              <a:rPr lang="x-none" sz="1200" b="1" dirty="0">
                <a:solidFill>
                  <a:srgbClr val="FF6300"/>
                </a:solidFill>
              </a:rPr>
              <a:t>worker</a:t>
            </a:r>
            <a:endParaRPr lang="en-US" sz="1200" b="1" dirty="0">
              <a:solidFill>
                <a:srgbClr val="FF6300"/>
              </a:solidFill>
            </a:endParaRPr>
          </a:p>
          <a:p>
            <a:pPr marL="0" indent="0">
              <a:buNone/>
            </a:pPr>
            <a:r>
              <a:rPr lang="en-US" sz="1200" dirty="0"/>
              <a:t> </a:t>
            </a:r>
            <a:r>
              <a:rPr lang="x-none" sz="1200" dirty="0"/>
              <a:t>    for (int i=0; i&lt;m; i++) {</a:t>
            </a:r>
            <a:endParaRPr lang="en-US" sz="1200" dirty="0"/>
          </a:p>
          <a:p>
            <a:pPr marL="0" indent="0">
              <a:buNone/>
            </a:pPr>
            <a:r>
              <a:rPr lang="x-none" sz="1200" dirty="0"/>
              <a:t>         Statement </a:t>
            </a:r>
            <a:r>
              <a:rPr lang="en-US" sz="1200" dirty="0"/>
              <a:t>4</a:t>
            </a:r>
            <a:r>
              <a:rPr lang="x-none" sz="1200" dirty="0"/>
              <a:t>;</a:t>
            </a:r>
            <a:endParaRPr lang="en-US" sz="1200" dirty="0"/>
          </a:p>
          <a:p>
            <a:pPr marL="0" indent="0">
              <a:buNone/>
            </a:pPr>
            <a:r>
              <a:rPr lang="x-none" sz="1050" dirty="0"/>
              <a:t>   }</a:t>
            </a:r>
            <a:endParaRPr lang="en-US" sz="1050" dirty="0"/>
          </a:p>
          <a:p>
            <a:pPr marL="0" indent="0">
              <a:buNone/>
            </a:pPr>
            <a:r>
              <a:rPr lang="en-US" sz="1200" dirty="0"/>
              <a:t>  </a:t>
            </a:r>
            <a:r>
              <a:rPr lang="x-none" sz="1200" dirty="0"/>
              <a:t> Statement </a:t>
            </a:r>
            <a:r>
              <a:rPr lang="en-US" sz="1200" dirty="0"/>
              <a:t>5</a:t>
            </a:r>
            <a:r>
              <a:rPr lang="x-none" sz="1200" dirty="0"/>
              <a:t>;</a:t>
            </a:r>
            <a:endParaRPr lang="en-US" sz="1200" dirty="0"/>
          </a:p>
          <a:p>
            <a:pPr marL="0" indent="0">
              <a:buNone/>
            </a:pPr>
            <a:r>
              <a:rPr lang="x-none" sz="1200" dirty="0"/>
              <a:t>    if (condition)</a:t>
            </a:r>
            <a:r>
              <a:rPr lang="en-US" sz="1200" dirty="0"/>
              <a:t>  </a:t>
            </a:r>
            <a:r>
              <a:rPr lang="x-none" sz="1200" dirty="0"/>
              <a:t>Statement </a:t>
            </a:r>
            <a:r>
              <a:rPr lang="en-US" sz="1200" dirty="0"/>
              <a:t>6</a:t>
            </a:r>
            <a:r>
              <a:rPr lang="x-none" sz="1200" dirty="0"/>
              <a:t>;</a:t>
            </a:r>
            <a:endParaRPr lang="en-US" sz="1200" dirty="0"/>
          </a:p>
          <a:p>
            <a:pPr marL="0" indent="0">
              <a:buNone/>
            </a:pPr>
            <a:r>
              <a:rPr lang="x-none" sz="1050" dirty="0"/>
              <a:t>}</a:t>
            </a:r>
            <a:endParaRPr lang="en-US" sz="1050" dirty="0"/>
          </a:p>
          <a:p>
            <a:pPr marL="0" indent="0">
              <a:buNone/>
            </a:pPr>
            <a:endParaRPr lang="en-US" sz="1200" dirty="0"/>
          </a:p>
        </p:txBody>
      </p:sp>
      <p:sp>
        <p:nvSpPr>
          <p:cNvPr id="5" name="Content Placeholder 5"/>
          <p:cNvSpPr txBox="1">
            <a:spLocks/>
          </p:cNvSpPr>
          <p:nvPr/>
        </p:nvSpPr>
        <p:spPr bwMode="auto">
          <a:xfrm>
            <a:off x="319878" y="1504950"/>
            <a:ext cx="3185322" cy="33285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236793" marR="0" indent="-236793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500" b="0" baseline="0" dirty="0" smtClean="0">
                <a:solidFill>
                  <a:srgbClr val="6F6F6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25177" marR="0" indent="-190492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b="0" dirty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70692" marR="0" indent="-169327" algn="l" defTabSz="288704" rtl="0" eaLnBrk="1" fontAlgn="base" latinLnBrk="0" hangingPunct="1">
              <a:lnSpc>
                <a:spcPct val="90000"/>
              </a:lnSpc>
              <a:spcBef>
                <a:spcPts val="187"/>
              </a:spcBef>
              <a:spcAft>
                <a:spcPts val="187"/>
              </a:spcAft>
              <a:buClr>
                <a:srgbClr val="6F6F6F"/>
              </a:buClr>
              <a:buSzPct val="100000"/>
              <a:buFont typeface="Arial" panose="020B0604020202020204" pitchFamily="34" charset="0"/>
              <a:buChar char="–"/>
              <a:tabLst/>
              <a:defRPr lang="en-US" sz="1167" b="0" dirty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109177" indent="-14286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250">
                <a:solidFill>
                  <a:schemeClr val="bg1"/>
                </a:solidFill>
                <a:latin typeface="+mn-lt"/>
              </a:defRPr>
            </a:lvl4pPr>
            <a:lvl5pPr marL="1323472" indent="-14286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250">
                <a:solidFill>
                  <a:schemeClr val="bg1"/>
                </a:solidFill>
                <a:latin typeface="+mn-lt"/>
              </a:defRPr>
            </a:lvl5pPr>
            <a:lvl6pPr marL="1609200" indent="-14286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250">
                <a:solidFill>
                  <a:schemeClr val="bg1"/>
                </a:solidFill>
                <a:latin typeface="+mn-lt"/>
              </a:defRPr>
            </a:lvl6pPr>
            <a:lvl7pPr marL="1894927" indent="-14286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250">
                <a:solidFill>
                  <a:schemeClr val="bg1"/>
                </a:solidFill>
                <a:latin typeface="+mn-lt"/>
              </a:defRPr>
            </a:lvl7pPr>
            <a:lvl8pPr marL="2180654" indent="-14286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250">
                <a:solidFill>
                  <a:schemeClr val="bg1"/>
                </a:solidFill>
                <a:latin typeface="+mn-lt"/>
              </a:defRPr>
            </a:lvl8pPr>
            <a:lvl9pPr marL="2466381" indent="-142863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25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US" sz="1200" kern="0" dirty="0"/>
              <a:t>Statements 1, 3, 5, 6 will be executed only once</a:t>
            </a:r>
          </a:p>
          <a:p>
            <a:r>
              <a:rPr lang="en-US" sz="1200" kern="0" dirty="0" smtClean="0"/>
              <a:t>Iterations </a:t>
            </a:r>
            <a:r>
              <a:rPr lang="en-US" sz="1200" kern="0" dirty="0"/>
              <a:t>of the n and m loops will be distributed to 32 workers</a:t>
            </a:r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94998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807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2716">
        <p:fade/>
      </p:transition>
    </mc:Choice>
    <mc:Fallback xmlns="">
      <p:transition spd="med" advTm="8271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Title &amp; Bullet ">
  <a:themeElements>
    <a:clrScheme name="NVIDIA + University of Illinois 2015 Template">
      <a:dk1>
        <a:srgbClr val="6F6F6F"/>
      </a:dk1>
      <a:lt1>
        <a:srgbClr val="FFFFFF"/>
      </a:lt1>
      <a:dk2>
        <a:srgbClr val="000000"/>
      </a:dk2>
      <a:lt2>
        <a:srgbClr val="333333"/>
      </a:lt2>
      <a:accent1>
        <a:srgbClr val="76B900"/>
      </a:accent1>
      <a:accent2>
        <a:srgbClr val="FA6300"/>
      </a:accent2>
      <a:accent3>
        <a:srgbClr val="007A43"/>
      </a:accent3>
      <a:accent4>
        <a:srgbClr val="2F426B"/>
      </a:accent4>
      <a:accent5>
        <a:srgbClr val="990366"/>
      </a:accent5>
      <a:accent6>
        <a:srgbClr val="006A9A"/>
      </a:accent6>
      <a:hlink>
        <a:srgbClr val="76B900"/>
      </a:hlink>
      <a:folHlink>
        <a:srgbClr val="004831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 anchor="ctr">
        <a:spAutoFit/>
      </a:bodyPr>
      <a:lstStyle>
        <a:defPPr algn="ctr">
          <a:lnSpc>
            <a:spcPct val="90000"/>
          </a:lnSpc>
          <a:defRPr dirty="0" smtClean="0">
            <a:solidFill>
              <a:schemeClr val="bg2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NVIDIA_University_of_Illinois_Template_2015_4x3" id="{5C1E5DBF-147B-4C12-BA1C-1E216CC92BF8}" vid="{34A544E1-27AA-4307-BA49-86C7E39C24A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escription0 xmlns="1956f548-e1c6-4bad-9b00-9434a603b471" xsi:nil="true"/>
    <Order0 xmlns="1956f548-e1c6-4bad-9b00-9434a603b471">22.22</Order0>
    <Test_x0020_Field xmlns="1956f548-e1c6-4bad-9b00-9434a603b471">Slides</Test_x0020_Field>
    <Chapter xmlns="1956f548-e1c6-4bad-9b00-9434a603b471" xsi:nil="true"/>
    <Kit_x0020_Version xmlns="1956f548-e1c6-4bad-9b00-9434a603b471">Eval Kit</Kit_x0020_Version>
    <Quizzes xmlns="1956f548-e1c6-4bad-9b00-9434a603b471">N/A</Quizzes>
    <Labs xmlns="1956f548-e1c6-4bad-9b00-9434a603b471">N/A</Labs>
    <Lectures xmlns="1956f548-e1c6-4bad-9b00-9434a603b471">N/A</Lecture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B0370999F4D641B163DEC6FC797108" ma:contentTypeVersion="17" ma:contentTypeDescription="Create a new document." ma:contentTypeScope="" ma:versionID="7939aa0d029907ca2f60185f7fcbb4b3">
  <xsd:schema xmlns:xsd="http://www.w3.org/2001/XMLSchema" xmlns:xs="http://www.w3.org/2001/XMLSchema" xmlns:p="http://schemas.microsoft.com/office/2006/metadata/properties" xmlns:ns2="1956f548-e1c6-4bad-9b00-9434a603b471" targetNamespace="http://schemas.microsoft.com/office/2006/metadata/properties" ma:root="true" ma:fieldsID="f3011372e976e3b5ec1f02bb487973b2" ns2:_="">
    <xsd:import namespace="1956f548-e1c6-4bad-9b00-9434a603b471"/>
    <xsd:element name="properties">
      <xsd:complexType>
        <xsd:sequence>
          <xsd:element name="documentManagement">
            <xsd:complexType>
              <xsd:all>
                <xsd:element ref="ns2:Test_x0020_Field" minOccurs="0"/>
                <xsd:element ref="ns2:Order0" minOccurs="0"/>
                <xsd:element ref="ns2:Description0" minOccurs="0"/>
                <xsd:element ref="ns2:Chapter" minOccurs="0"/>
                <xsd:element ref="ns2:Lectures" minOccurs="0"/>
                <xsd:element ref="ns2:Labs" minOccurs="0"/>
                <xsd:element ref="ns2:Quizzes" minOccurs="0"/>
                <xsd:element ref="ns2:Kit_x0020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56f548-e1c6-4bad-9b00-9434a603b471" elementFormDefault="qualified">
    <xsd:import namespace="http://schemas.microsoft.com/office/2006/documentManagement/types"/>
    <xsd:import namespace="http://schemas.microsoft.com/office/infopath/2007/PartnerControls"/>
    <xsd:element name="Test_x0020_Field" ma:index="8" nillable="true" ma:displayName="Content Type" ma:default="Quiz Questions and Answers" ma:format="RadioButtons" ma:internalName="Test_x0020_Field">
      <xsd:simpleType>
        <xsd:restriction base="dms:Choice">
          <xsd:enumeration value="Quiz Questions and Answers"/>
          <xsd:enumeration value="Labs &amp; Solutions"/>
          <xsd:enumeration value="Slides"/>
          <xsd:enumeration value="Videos"/>
          <xsd:enumeration value="EBook Chapter"/>
          <xsd:enumeration value="Project"/>
          <xsd:enumeration value="Base Files"/>
          <xsd:enumeration value="Resource"/>
        </xsd:restriction>
      </xsd:simpleType>
    </xsd:element>
    <xsd:element name="Order0" ma:index="9" nillable="true" ma:displayName="Order" ma:decimals="3" ma:internalName="Order0" ma:percentage="FALSE">
      <xsd:simpleType>
        <xsd:restriction base="dms:Number"/>
      </xsd:simpleType>
    </xsd:element>
    <xsd:element name="Description0" ma:index="10" nillable="true" ma:displayName="Description" ma:internalName="Description0">
      <xsd:simpleType>
        <xsd:restriction base="dms:Text">
          <xsd:maxLength value="255"/>
        </xsd:restriction>
      </xsd:simpleType>
    </xsd:element>
    <xsd:element name="Chapter" ma:index="11" nillable="true" ma:displayName="Chapter" ma:internalName="Chapter">
      <xsd:simpleType>
        <xsd:restriction base="dms:Text">
          <xsd:maxLength value="255"/>
        </xsd:restriction>
      </xsd:simpleType>
    </xsd:element>
    <xsd:element name="Lectures" ma:index="12" nillable="true" ma:displayName="Lectures" ma:default="N/A" ma:format="Dropdown" ma:internalName="Lecture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Labs" ma:index="13" nillable="true" ma:displayName="Labs" ma:default="N/A" ma:format="Dropdown" ma:internalName="Lab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Quizzes" ma:index="14" nillable="true" ma:displayName="Quizzes" ma:default="N/A" ma:format="Dropdown" ma:internalName="Quizzes">
      <xsd:simpleType>
        <xsd:restriction base="dms:Choice">
          <xsd:enumeration value="N/A"/>
          <xsd:enumeration value="Non Existent"/>
          <xsd:enumeration value="Exists"/>
          <xsd:enumeration value="In Process"/>
          <xsd:enumeration value="Ready for Review"/>
          <xsd:enumeration value="Reviewed"/>
          <xsd:enumeration value="Final"/>
        </xsd:restriction>
      </xsd:simpleType>
    </xsd:element>
    <xsd:element name="Kit_x0020_Version" ma:index="15" nillable="true" ma:displayName="Kit Version" ma:default="Eval Kit" ma:format="Dropdown" ma:internalName="Kit_x0020_Version">
      <xsd:simpleType>
        <xsd:restriction base="dms:Choice">
          <xsd:enumeration value="Eval Kit"/>
          <xsd:enumeration value="Release 1.0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38E25A0-5F33-4567-A674-BB703DE1E0EC}">
  <ds:schemaRefs>
    <ds:schemaRef ds:uri="http://schemas.microsoft.com/office/2006/documentManagement/types"/>
    <ds:schemaRef ds:uri="1956f548-e1c6-4bad-9b00-9434a603b471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B04D20D-65A0-4ECA-A3BB-61800049556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956f548-e1c6-4bad-9b00-9434a603b47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4A2F465-D794-41C8-8120-A5CE78661B1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2890</TotalTime>
  <Words>895</Words>
  <Application>Microsoft Office PowerPoint</Application>
  <PresentationFormat>Custom</PresentationFormat>
  <Paragraphs>152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MS PGothic</vt:lpstr>
      <vt:lpstr>AkzidenzGrotesk</vt:lpstr>
      <vt:lpstr>Arial</vt:lpstr>
      <vt:lpstr>Arial Black</vt:lpstr>
      <vt:lpstr>Calibri</vt:lpstr>
      <vt:lpstr>Sentinel Medium</vt:lpstr>
      <vt:lpstr>Trebuchet MS</vt:lpstr>
      <vt:lpstr>1_Title &amp; Bullet </vt:lpstr>
      <vt:lpstr>Lecture 21.2 -  Related Programming Models: OpenACC</vt:lpstr>
      <vt:lpstr>Objective</vt:lpstr>
      <vt:lpstr>Parallel vs. Loop Constructs</vt:lpstr>
      <vt:lpstr>More on Parallel Construct</vt:lpstr>
      <vt:lpstr>What Does Each “Gang Loop” Do?</vt:lpstr>
      <vt:lpstr>Worker Loop</vt:lpstr>
      <vt:lpstr>A More Substantial Example</vt:lpstr>
      <vt:lpstr>A More Substantial Example</vt:lpstr>
      <vt:lpstr>Avoiding Redundant Execution</vt:lpstr>
      <vt:lpstr>Kernel Regions</vt:lpstr>
      <vt:lpstr>Kernel Regions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22 - Related Programming Models: OpenACC</dc:title>
  <dc:creator>Calianno, Vincent Luke</dc:creator>
  <cp:lastModifiedBy>Andrew Schuh</cp:lastModifiedBy>
  <cp:revision>66</cp:revision>
  <dcterms:created xsi:type="dcterms:W3CDTF">2012-12-19T21:49:48Z</dcterms:created>
  <dcterms:modified xsi:type="dcterms:W3CDTF">2016-04-02T20:28:19Z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0x0101006BB0370999F4D641B163DEC6FC797108</vt:lpwstr>
  </property>
  <property fmtid="{D5CDD505-2E9C-101B-9397-08002B2CF9AE}" pid="3" name="Evaluation Kit Module">
    <vt:bool>true</vt:bool>
  </property>
</Properties>
</file>

<file path=docProps/thumbnail.jpeg>
</file>